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1"/>
  </p:notesMasterIdLst>
  <p:sldIdLst>
    <p:sldId id="256" r:id="rId2"/>
    <p:sldId id="271" r:id="rId3"/>
    <p:sldId id="277" r:id="rId4"/>
    <p:sldId id="257" r:id="rId5"/>
    <p:sldId id="272" r:id="rId6"/>
    <p:sldId id="275" r:id="rId7"/>
    <p:sldId id="273" r:id="rId8"/>
    <p:sldId id="274" r:id="rId9"/>
    <p:sldId id="266" r:id="rId10"/>
  </p:sldIdLst>
  <p:sldSz cx="18288000" cy="10287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guide id="3" pos="5760" userDrawn="1">
          <p15:clr>
            <a:srgbClr val="A4A3A4"/>
          </p15:clr>
        </p15:guide>
        <p15:guide id="4" pos="576" userDrawn="1">
          <p15:clr>
            <a:srgbClr val="A4A3A4"/>
          </p15:clr>
        </p15:guide>
        <p15:guide id="5" orient="horz" pos="3240" userDrawn="1">
          <p15:clr>
            <a:srgbClr val="A4A3A4"/>
          </p15:clr>
        </p15:guide>
        <p15:guide id="6" orient="horz" pos="552" userDrawn="1">
          <p15:clr>
            <a:srgbClr val="A4A3A4"/>
          </p15:clr>
        </p15:guide>
        <p15:guide id="7" orient="horz" pos="127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305" autoAdjust="0"/>
    <p:restoredTop sz="94703" autoAdjust="0"/>
  </p:normalViewPr>
  <p:slideViewPr>
    <p:cSldViewPr>
      <p:cViewPr varScale="1">
        <p:scale>
          <a:sx n="62" d="100"/>
          <a:sy n="62" d="100"/>
        </p:scale>
        <p:origin x="224" y="952"/>
      </p:cViewPr>
      <p:guideLst>
        <p:guide orient="horz" pos="2160"/>
        <p:guide pos="2880"/>
        <p:guide pos="5760"/>
        <p:guide pos="576"/>
        <p:guide orient="horz" pos="3240"/>
        <p:guide orient="horz" pos="552"/>
        <p:guide orient="horz" pos="1272"/>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6C8FD6-A37D-244B-AABD-3091E9D93406}" type="datetimeFigureOut">
              <a:rPr lang="en-US" smtClean="0"/>
              <a:t>5/12/24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8E36AB-0AE3-274C-8EA9-F6105E7E1063}" type="slidenum">
              <a:rPr lang="en-US" smtClean="0"/>
              <a:t>‹#›</a:t>
            </a:fld>
            <a:endParaRPr lang="en-US"/>
          </a:p>
        </p:txBody>
      </p:sp>
    </p:spTree>
    <p:extLst>
      <p:ext uri="{BB962C8B-B14F-4D97-AF65-F5344CB8AC3E}">
        <p14:creationId xmlns:p14="http://schemas.microsoft.com/office/powerpoint/2010/main" val="10495271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8E36AB-0AE3-274C-8EA9-F6105E7E1063}" type="slidenum">
              <a:rPr lang="en-US" smtClean="0"/>
              <a:t>9</a:t>
            </a:fld>
            <a:endParaRPr lang="en-US"/>
          </a:p>
        </p:txBody>
      </p:sp>
    </p:spTree>
    <p:extLst>
      <p:ext uri="{BB962C8B-B14F-4D97-AF65-F5344CB8AC3E}">
        <p14:creationId xmlns:p14="http://schemas.microsoft.com/office/powerpoint/2010/main" val="21747298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5/12/24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5/12/24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5/12/24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5/12/24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7"/>
          <p:cNvSpPr txBox="1"/>
          <p:nvPr/>
        </p:nvSpPr>
        <p:spPr>
          <a:xfrm>
            <a:off x="1524000" y="3693474"/>
            <a:ext cx="14397072" cy="2308324"/>
          </a:xfrm>
          <a:prstGeom prst="rect">
            <a:avLst/>
          </a:prstGeom>
        </p:spPr>
        <p:txBody>
          <a:bodyPr wrap="square" lIns="0" tIns="0" rIns="0" bIns="0" rtlCol="0" anchor="t">
            <a:spAutoFit/>
          </a:bodyPr>
          <a:lstStyle/>
          <a:p>
            <a:pPr>
              <a:lnSpc>
                <a:spcPts val="8992"/>
              </a:lnSpc>
            </a:pPr>
            <a:r>
              <a:rPr lang="en-US" sz="8800" b="1" i="0" dirty="0">
                <a:solidFill>
                  <a:srgbClr val="0D0D0D"/>
                </a:solidFill>
                <a:effectLst/>
                <a:highlight>
                  <a:srgbClr val="FFFFFF"/>
                </a:highlight>
                <a:latin typeface="+mj-lt"/>
              </a:rPr>
              <a:t>Advanced Sentiment Analysis and Summarization Tool</a:t>
            </a:r>
            <a:endParaRPr lang="en-US" sz="8564" b="1" dirty="0">
              <a:solidFill>
                <a:schemeClr val="tx2">
                  <a:lumMod val="60000"/>
                  <a:lumOff val="40000"/>
                </a:schemeClr>
              </a:solidFill>
              <a:latin typeface="+mj-lt"/>
            </a:endParaRPr>
          </a:p>
        </p:txBody>
      </p:sp>
      <p:sp>
        <p:nvSpPr>
          <p:cNvPr id="8" name="TextBox 8"/>
          <p:cNvSpPr txBox="1"/>
          <p:nvPr/>
        </p:nvSpPr>
        <p:spPr>
          <a:xfrm>
            <a:off x="1524000" y="2628900"/>
            <a:ext cx="11439648" cy="1154162"/>
          </a:xfrm>
          <a:prstGeom prst="rect">
            <a:avLst/>
          </a:prstGeom>
        </p:spPr>
        <p:txBody>
          <a:bodyPr lIns="0" tIns="0" rIns="0" bIns="0" rtlCol="0" anchor="t">
            <a:spAutoFit/>
          </a:bodyPr>
          <a:lstStyle/>
          <a:p>
            <a:pPr>
              <a:lnSpc>
                <a:spcPts val="8992"/>
              </a:lnSpc>
            </a:pPr>
            <a:r>
              <a:rPr lang="en-US" sz="8564" b="1" dirty="0">
                <a:solidFill>
                  <a:schemeClr val="tx2">
                    <a:lumMod val="75000"/>
                  </a:schemeClr>
                </a:solidFill>
                <a:latin typeface="+mj-lt"/>
              </a:rPr>
              <a:t>Project title</a:t>
            </a:r>
          </a:p>
        </p:txBody>
      </p:sp>
      <p:sp>
        <p:nvSpPr>
          <p:cNvPr id="18" name="Freeform 3">
            <a:extLst>
              <a:ext uri="{FF2B5EF4-FFF2-40B4-BE49-F238E27FC236}">
                <a16:creationId xmlns:a16="http://schemas.microsoft.com/office/drawing/2014/main" id="{8494F7A1-79DE-4262-D5C5-8DAC950DDC17}"/>
              </a:ext>
            </a:extLst>
          </p:cNvPr>
          <p:cNvSpPr/>
          <p:nvPr/>
        </p:nvSpPr>
        <p:spPr>
          <a:xfrm>
            <a:off x="1" y="9814657"/>
            <a:ext cx="18288000" cy="472343"/>
          </a:xfrm>
          <a:custGeom>
            <a:avLst/>
            <a:gdLst/>
            <a:ahLst/>
            <a:cxnLst/>
            <a:rect l="l" t="t" r="r" b="b"/>
            <a:pathLst>
              <a:path w="5245677" h="220402">
                <a:moveTo>
                  <a:pt x="0" y="0"/>
                </a:moveTo>
                <a:lnTo>
                  <a:pt x="5245677" y="0"/>
                </a:lnTo>
                <a:lnTo>
                  <a:pt x="5245677" y="220402"/>
                </a:lnTo>
                <a:lnTo>
                  <a:pt x="0" y="220402"/>
                </a:lnTo>
                <a:close/>
              </a:path>
            </a:pathLst>
          </a:custGeom>
          <a:solidFill>
            <a:srgbClr val="00205B"/>
          </a:solidFill>
        </p:spPr>
        <p:txBody>
          <a:bodyPr/>
          <a:lstStyle/>
          <a:p>
            <a:endParaRPr lang="en-US">
              <a:latin typeface="+mj-lt"/>
            </a:endParaRPr>
          </a:p>
        </p:txBody>
      </p:sp>
      <p:pic>
        <p:nvPicPr>
          <p:cNvPr id="2" name="Picture 1">
            <a:extLst>
              <a:ext uri="{FF2B5EF4-FFF2-40B4-BE49-F238E27FC236}">
                <a16:creationId xmlns:a16="http://schemas.microsoft.com/office/drawing/2014/main" id="{EEC247CE-CD6D-54D2-8D83-13F73264B474}"/>
              </a:ext>
            </a:extLst>
          </p:cNvPr>
          <p:cNvPicPr>
            <a:picLocks noChangeAspect="1"/>
          </p:cNvPicPr>
          <p:nvPr/>
        </p:nvPicPr>
        <p:blipFill>
          <a:blip r:embed="rId2"/>
          <a:stretch>
            <a:fillRect/>
          </a:stretch>
        </p:blipFill>
        <p:spPr>
          <a:xfrm>
            <a:off x="234270" y="153660"/>
            <a:ext cx="4413929" cy="1720998"/>
          </a:xfrm>
          <a:prstGeom prst="rect">
            <a:avLst/>
          </a:prstGeom>
        </p:spPr>
      </p:pic>
      <p:sp>
        <p:nvSpPr>
          <p:cNvPr id="4" name="TextBox 3">
            <a:extLst>
              <a:ext uri="{FF2B5EF4-FFF2-40B4-BE49-F238E27FC236}">
                <a16:creationId xmlns:a16="http://schemas.microsoft.com/office/drawing/2014/main" id="{6DFAB502-253B-0C8A-AA41-63CF7A458E01}"/>
              </a:ext>
            </a:extLst>
          </p:cNvPr>
          <p:cNvSpPr txBox="1"/>
          <p:nvPr/>
        </p:nvSpPr>
        <p:spPr>
          <a:xfrm>
            <a:off x="1524000" y="6012355"/>
            <a:ext cx="10462736" cy="584775"/>
          </a:xfrm>
          <a:prstGeom prst="rect">
            <a:avLst/>
          </a:prstGeom>
          <a:noFill/>
        </p:spPr>
        <p:txBody>
          <a:bodyPr wrap="none" rtlCol="0">
            <a:spAutoFit/>
          </a:bodyPr>
          <a:lstStyle/>
          <a:p>
            <a:r>
              <a:rPr lang="en-KZ" sz="3200" dirty="0">
                <a:latin typeface="+mj-lt"/>
              </a:rPr>
              <a:t>Danny Boone, John Lattal, Benjamin Weidman, Ilyas Kussanov</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 y="0"/>
            <a:ext cx="18288000" cy="568919"/>
            <a:chOff x="0" y="0"/>
            <a:chExt cx="5245678" cy="220402"/>
          </a:xfrm>
        </p:grpSpPr>
        <p:sp>
          <p:nvSpPr>
            <p:cNvPr id="3" name="Freeform 3"/>
            <p:cNvSpPr/>
            <p:nvPr/>
          </p:nvSpPr>
          <p:spPr>
            <a:xfrm>
              <a:off x="0" y="0"/>
              <a:ext cx="5245677" cy="220402"/>
            </a:xfrm>
            <a:custGeom>
              <a:avLst/>
              <a:gdLst/>
              <a:ahLst/>
              <a:cxnLst/>
              <a:rect l="l" t="t" r="r" b="b"/>
              <a:pathLst>
                <a:path w="5245677" h="220402">
                  <a:moveTo>
                    <a:pt x="0" y="0"/>
                  </a:moveTo>
                  <a:lnTo>
                    <a:pt x="5245677" y="0"/>
                  </a:lnTo>
                  <a:lnTo>
                    <a:pt x="5245677" y="220402"/>
                  </a:lnTo>
                  <a:lnTo>
                    <a:pt x="0" y="220402"/>
                  </a:lnTo>
                  <a:close/>
                </a:path>
              </a:pathLst>
            </a:custGeom>
            <a:solidFill>
              <a:srgbClr val="00205B"/>
            </a:solidFill>
          </p:spPr>
          <p:txBody>
            <a:bodyPr/>
            <a:lstStyle/>
            <a:p>
              <a:endParaRPr lang="en-US">
                <a:latin typeface="+mj-lt"/>
              </a:endParaRPr>
            </a:p>
          </p:txBody>
        </p:sp>
      </p:grpSp>
      <p:sp>
        <p:nvSpPr>
          <p:cNvPr id="4" name="TextBox 4"/>
          <p:cNvSpPr txBox="1"/>
          <p:nvPr/>
        </p:nvSpPr>
        <p:spPr>
          <a:xfrm>
            <a:off x="1028700" y="1063661"/>
            <a:ext cx="10271307" cy="661035"/>
          </a:xfrm>
          <a:prstGeom prst="rect">
            <a:avLst/>
          </a:prstGeom>
        </p:spPr>
        <p:txBody>
          <a:bodyPr wrap="square" lIns="0" tIns="0" rIns="0" bIns="0" rtlCol="0" anchor="t">
            <a:spAutoFit/>
          </a:bodyPr>
          <a:lstStyle/>
          <a:p>
            <a:pPr>
              <a:lnSpc>
                <a:spcPts val="5220"/>
              </a:lnSpc>
            </a:pPr>
            <a:r>
              <a:rPr lang="en-US" sz="4500" b="1" dirty="0">
                <a:solidFill>
                  <a:schemeClr val="tx2">
                    <a:lumMod val="75000"/>
                  </a:schemeClr>
                </a:solidFill>
                <a:latin typeface="+mj-lt"/>
              </a:rPr>
              <a:t>Problem Statement</a:t>
            </a:r>
          </a:p>
        </p:txBody>
      </p:sp>
      <p:sp>
        <p:nvSpPr>
          <p:cNvPr id="7" name="TextBox 7"/>
          <p:cNvSpPr txBox="1"/>
          <p:nvPr/>
        </p:nvSpPr>
        <p:spPr>
          <a:xfrm>
            <a:off x="270732" y="2781300"/>
            <a:ext cx="7668491" cy="5040611"/>
          </a:xfrm>
          <a:prstGeom prst="rect">
            <a:avLst/>
          </a:prstGeom>
        </p:spPr>
        <p:txBody>
          <a:bodyPr wrap="square" lIns="0" tIns="0" rIns="0" bIns="0" rtlCol="0" anchor="t">
            <a:spAutoFit/>
          </a:bodyPr>
          <a:lstStyle/>
          <a:p>
            <a:pPr marL="367029" lvl="1">
              <a:lnSpc>
                <a:spcPts val="5099"/>
              </a:lnSpc>
            </a:pPr>
            <a:r>
              <a:rPr lang="en-US" sz="4000" b="0" i="0" dirty="0">
                <a:solidFill>
                  <a:srgbClr val="0D0D0D"/>
                </a:solidFill>
                <a:effectLst/>
                <a:highlight>
                  <a:srgbClr val="FFFFFF"/>
                </a:highlight>
                <a:latin typeface="+mj-lt"/>
              </a:rPr>
              <a:t>The oil and gas industry generates numerous large documents and transcripts, making it difficult to quickly ascertain their content and sentiment. Current AI tools are limited by input size constraints, hindering effective analysis.</a:t>
            </a:r>
            <a:endParaRPr lang="en-US" sz="4000" b="1" dirty="0">
              <a:solidFill>
                <a:srgbClr val="000000"/>
              </a:solidFill>
              <a:latin typeface="+mj-lt"/>
            </a:endParaRPr>
          </a:p>
          <a:p>
            <a:pPr>
              <a:lnSpc>
                <a:spcPts val="3370"/>
              </a:lnSpc>
            </a:pPr>
            <a:endParaRPr lang="en-US" sz="4000" dirty="0">
              <a:solidFill>
                <a:srgbClr val="000000"/>
              </a:solidFill>
              <a:latin typeface="+mj-lt"/>
            </a:endParaRPr>
          </a:p>
        </p:txBody>
      </p:sp>
      <p:pic>
        <p:nvPicPr>
          <p:cNvPr id="1026" name="Picture 2" descr="An image depicting the challenges in the oil and gas industry due to numerous large documents and transcripts. A corporate setting with stacks of large documents and transcripts on a desk. A frustrated executive is trying to analyze the documents with a limited AI tool displaying error messages on a computer screen. In the background, a modern AI solution is shown efficiently summarizing and analyzing large texts, symbolizing a breakthrough in handling extensive data. The image conveys the contrast between the current limitations and the potential of advanced AI tools.">
            <a:extLst>
              <a:ext uri="{FF2B5EF4-FFF2-40B4-BE49-F238E27FC236}">
                <a16:creationId xmlns:a16="http://schemas.microsoft.com/office/drawing/2014/main" id="{052F21FA-DA74-B184-66A7-5D431C3475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77200" y="2303480"/>
            <a:ext cx="9940068" cy="568003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07644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 y="0"/>
            <a:ext cx="18288000" cy="568919"/>
            <a:chOff x="0" y="0"/>
            <a:chExt cx="5245678" cy="220402"/>
          </a:xfrm>
        </p:grpSpPr>
        <p:sp>
          <p:nvSpPr>
            <p:cNvPr id="3" name="Freeform 3"/>
            <p:cNvSpPr/>
            <p:nvPr/>
          </p:nvSpPr>
          <p:spPr>
            <a:xfrm>
              <a:off x="0" y="0"/>
              <a:ext cx="5245677" cy="220402"/>
            </a:xfrm>
            <a:custGeom>
              <a:avLst/>
              <a:gdLst/>
              <a:ahLst/>
              <a:cxnLst/>
              <a:rect l="l" t="t" r="r" b="b"/>
              <a:pathLst>
                <a:path w="5245677" h="220402">
                  <a:moveTo>
                    <a:pt x="0" y="0"/>
                  </a:moveTo>
                  <a:lnTo>
                    <a:pt x="5245677" y="0"/>
                  </a:lnTo>
                  <a:lnTo>
                    <a:pt x="5245677" y="220402"/>
                  </a:lnTo>
                  <a:lnTo>
                    <a:pt x="0" y="220402"/>
                  </a:lnTo>
                  <a:close/>
                </a:path>
              </a:pathLst>
            </a:custGeom>
            <a:solidFill>
              <a:srgbClr val="00205B"/>
            </a:solidFill>
          </p:spPr>
          <p:txBody>
            <a:bodyPr/>
            <a:lstStyle/>
            <a:p>
              <a:endParaRPr lang="en-US">
                <a:latin typeface="+mj-lt"/>
              </a:endParaRPr>
            </a:p>
          </p:txBody>
        </p:sp>
      </p:grpSp>
      <p:sp>
        <p:nvSpPr>
          <p:cNvPr id="6" name="TextBox 7">
            <a:extLst>
              <a:ext uri="{FF2B5EF4-FFF2-40B4-BE49-F238E27FC236}">
                <a16:creationId xmlns:a16="http://schemas.microsoft.com/office/drawing/2014/main" id="{FA0BA5D9-88B3-78B9-1A1D-B41EF76ACDB6}"/>
              </a:ext>
            </a:extLst>
          </p:cNvPr>
          <p:cNvSpPr txBox="1"/>
          <p:nvPr/>
        </p:nvSpPr>
        <p:spPr>
          <a:xfrm>
            <a:off x="228600" y="2400300"/>
            <a:ext cx="7263811" cy="6328335"/>
          </a:xfrm>
          <a:prstGeom prst="rect">
            <a:avLst/>
          </a:prstGeom>
        </p:spPr>
        <p:txBody>
          <a:bodyPr wrap="square" lIns="0" tIns="0" rIns="0" bIns="0" rtlCol="0" anchor="t">
            <a:spAutoFit/>
          </a:bodyPr>
          <a:lstStyle/>
          <a:p>
            <a:pPr marL="367029" lvl="1" algn="just">
              <a:lnSpc>
                <a:spcPts val="5099"/>
              </a:lnSpc>
            </a:pPr>
            <a:r>
              <a:rPr lang="en-US" sz="3600" b="0" i="0" dirty="0">
                <a:solidFill>
                  <a:srgbClr val="0D0D0D"/>
                </a:solidFill>
                <a:effectLst/>
                <a:highlight>
                  <a:srgbClr val="FFFFFF"/>
                </a:highlight>
                <a:latin typeface="+mj-lt"/>
              </a:rPr>
              <a:t>A tool that accurately analyzes news sentiment and summarizes large texts is essential for informed strategic decisions. This will provide Chevron with valuable insights into competitor performance and investor reactions, enhancing decision-making and maintaining a competitive edge.</a:t>
            </a:r>
            <a:endParaRPr lang="en-US" sz="3399" b="1" dirty="0">
              <a:solidFill>
                <a:srgbClr val="000000"/>
              </a:solidFill>
              <a:latin typeface="+mj-lt"/>
            </a:endParaRPr>
          </a:p>
          <a:p>
            <a:pPr algn="just">
              <a:lnSpc>
                <a:spcPts val="3370"/>
              </a:lnSpc>
            </a:pPr>
            <a:endParaRPr lang="en-US" sz="3399" dirty="0">
              <a:solidFill>
                <a:srgbClr val="000000"/>
              </a:solidFill>
              <a:latin typeface="+mj-lt"/>
            </a:endParaRPr>
          </a:p>
        </p:txBody>
      </p:sp>
      <p:pic>
        <p:nvPicPr>
          <p:cNvPr id="3074" name="Picture 2" descr="A conceptual image of a modern office where an advanced tool is used for analyzing news sentiment and summarizing large texts in the oil and gas industry. The setting shows a large screen displaying real-time analytics and summaries of documents related to Chevron's competitors. An executive reviews the data, which includes graphs of sentiment analysis and key text summaries. The scene conveys how this tool provides Chevron with valuable insights, enhancing strategic decision-making and maintaining a competitive edge in a high-tech environment.">
            <a:extLst>
              <a:ext uri="{FF2B5EF4-FFF2-40B4-BE49-F238E27FC236}">
                <a16:creationId xmlns:a16="http://schemas.microsoft.com/office/drawing/2014/main" id="{FFB32CA5-D5A8-CCC2-3C8F-2A12B0130E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77200" y="2443571"/>
            <a:ext cx="9982200" cy="5704114"/>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C0053E5-90D8-6C4E-213E-4EB1E302B660}"/>
              </a:ext>
            </a:extLst>
          </p:cNvPr>
          <p:cNvSpPr txBox="1"/>
          <p:nvPr/>
        </p:nvSpPr>
        <p:spPr>
          <a:xfrm>
            <a:off x="1028700" y="1063661"/>
            <a:ext cx="10271307" cy="661035"/>
          </a:xfrm>
          <a:prstGeom prst="rect">
            <a:avLst/>
          </a:prstGeom>
        </p:spPr>
        <p:txBody>
          <a:bodyPr wrap="square" lIns="0" tIns="0" rIns="0" bIns="0" rtlCol="0" anchor="t">
            <a:spAutoFit/>
          </a:bodyPr>
          <a:lstStyle/>
          <a:p>
            <a:pPr>
              <a:lnSpc>
                <a:spcPts val="5220"/>
              </a:lnSpc>
            </a:pPr>
            <a:r>
              <a:rPr lang="en-US" sz="4500" b="1" dirty="0">
                <a:solidFill>
                  <a:schemeClr val="tx2">
                    <a:lumMod val="75000"/>
                  </a:schemeClr>
                </a:solidFill>
                <a:latin typeface="+mj-lt"/>
              </a:rPr>
              <a:t>Importance</a:t>
            </a:r>
          </a:p>
        </p:txBody>
      </p:sp>
    </p:spTree>
    <p:extLst>
      <p:ext uri="{BB962C8B-B14F-4D97-AF65-F5344CB8AC3E}">
        <p14:creationId xmlns:p14="http://schemas.microsoft.com/office/powerpoint/2010/main" val="23324423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 y="0"/>
            <a:ext cx="18288000" cy="568919"/>
            <a:chOff x="0" y="0"/>
            <a:chExt cx="5245678" cy="220402"/>
          </a:xfrm>
        </p:grpSpPr>
        <p:sp>
          <p:nvSpPr>
            <p:cNvPr id="3" name="Freeform 3"/>
            <p:cNvSpPr/>
            <p:nvPr/>
          </p:nvSpPr>
          <p:spPr>
            <a:xfrm>
              <a:off x="0" y="0"/>
              <a:ext cx="5245677" cy="220402"/>
            </a:xfrm>
            <a:custGeom>
              <a:avLst/>
              <a:gdLst/>
              <a:ahLst/>
              <a:cxnLst/>
              <a:rect l="l" t="t" r="r" b="b"/>
              <a:pathLst>
                <a:path w="5245677" h="220402">
                  <a:moveTo>
                    <a:pt x="0" y="0"/>
                  </a:moveTo>
                  <a:lnTo>
                    <a:pt x="5245677" y="0"/>
                  </a:lnTo>
                  <a:lnTo>
                    <a:pt x="5245677" y="220402"/>
                  </a:lnTo>
                  <a:lnTo>
                    <a:pt x="0" y="220402"/>
                  </a:lnTo>
                  <a:close/>
                </a:path>
              </a:pathLst>
            </a:custGeom>
            <a:solidFill>
              <a:srgbClr val="00205B"/>
            </a:solidFill>
          </p:spPr>
          <p:txBody>
            <a:bodyPr/>
            <a:lstStyle/>
            <a:p>
              <a:endParaRPr lang="en-US">
                <a:latin typeface="+mj-lt"/>
              </a:endParaRPr>
            </a:p>
          </p:txBody>
        </p:sp>
      </p:grpSp>
      <p:sp>
        <p:nvSpPr>
          <p:cNvPr id="4" name="TextBox 4"/>
          <p:cNvSpPr txBox="1"/>
          <p:nvPr/>
        </p:nvSpPr>
        <p:spPr>
          <a:xfrm>
            <a:off x="1028700" y="1063661"/>
            <a:ext cx="10271307" cy="661035"/>
          </a:xfrm>
          <a:prstGeom prst="rect">
            <a:avLst/>
          </a:prstGeom>
        </p:spPr>
        <p:txBody>
          <a:bodyPr wrap="square" lIns="0" tIns="0" rIns="0" bIns="0" rtlCol="0" anchor="t">
            <a:spAutoFit/>
          </a:bodyPr>
          <a:lstStyle/>
          <a:p>
            <a:pPr>
              <a:lnSpc>
                <a:spcPts val="5220"/>
              </a:lnSpc>
            </a:pPr>
            <a:r>
              <a:rPr lang="en-US" sz="4500" b="1" dirty="0">
                <a:solidFill>
                  <a:schemeClr val="tx2">
                    <a:lumMod val="75000"/>
                  </a:schemeClr>
                </a:solidFill>
                <a:latin typeface="+mj-lt"/>
              </a:rPr>
              <a:t>Project Objectives</a:t>
            </a:r>
          </a:p>
        </p:txBody>
      </p:sp>
      <p:sp>
        <p:nvSpPr>
          <p:cNvPr id="12" name="TextBox 7">
            <a:extLst>
              <a:ext uri="{FF2B5EF4-FFF2-40B4-BE49-F238E27FC236}">
                <a16:creationId xmlns:a16="http://schemas.microsoft.com/office/drawing/2014/main" id="{18D2EDDD-0BE5-1296-7CAA-3E2A0570F42B}"/>
              </a:ext>
            </a:extLst>
          </p:cNvPr>
          <p:cNvSpPr txBox="1"/>
          <p:nvPr/>
        </p:nvSpPr>
        <p:spPr>
          <a:xfrm>
            <a:off x="609600" y="2229829"/>
            <a:ext cx="16217311" cy="5831083"/>
          </a:xfrm>
          <a:prstGeom prst="rect">
            <a:avLst/>
          </a:prstGeom>
        </p:spPr>
        <p:txBody>
          <a:bodyPr lIns="0" tIns="0" rIns="0" bIns="0" rtlCol="0" anchor="t">
            <a:spAutoFit/>
          </a:bodyPr>
          <a:lstStyle/>
          <a:p>
            <a:pPr marL="938529" lvl="1" indent="-571500" algn="just">
              <a:lnSpc>
                <a:spcPts val="5099"/>
              </a:lnSpc>
              <a:buFont typeface="Arial" panose="020B0604020202020204" pitchFamily="34" charset="0"/>
              <a:buChar char="•"/>
            </a:pPr>
            <a:r>
              <a:rPr lang="en-US" sz="3200" b="1" i="0" dirty="0">
                <a:solidFill>
                  <a:srgbClr val="0D0D0D"/>
                </a:solidFill>
                <a:effectLst/>
                <a:highlight>
                  <a:srgbClr val="FFFFFF"/>
                </a:highlight>
                <a:latin typeface="+mj-lt"/>
              </a:rPr>
              <a:t>Develop a News Sentiment Analysis Tool: </a:t>
            </a:r>
          </a:p>
          <a:p>
            <a:pPr marL="1395729" lvl="2" indent="-571500" algn="just">
              <a:lnSpc>
                <a:spcPts val="5099"/>
              </a:lnSpc>
              <a:buFont typeface="Arial" panose="020B0604020202020204" pitchFamily="34" charset="0"/>
              <a:buChar char="•"/>
            </a:pPr>
            <a:r>
              <a:rPr lang="en-US" sz="2400" i="1" dirty="0">
                <a:solidFill>
                  <a:srgbClr val="0D0D0D"/>
                </a:solidFill>
                <a:highlight>
                  <a:srgbClr val="FFFFFF"/>
                </a:highlight>
                <a:latin typeface="+mj-lt"/>
              </a:rPr>
              <a:t>Analyze sentiment from news articles, financial reports, and other large documents related to industry competitors.</a:t>
            </a:r>
          </a:p>
          <a:p>
            <a:pPr marL="938529" lvl="1" indent="-571500" algn="just">
              <a:lnSpc>
                <a:spcPts val="5099"/>
              </a:lnSpc>
              <a:buFont typeface="Arial" panose="020B0604020202020204" pitchFamily="34" charset="0"/>
              <a:buChar char="•"/>
            </a:pPr>
            <a:r>
              <a:rPr lang="en-US" sz="3200" b="1" dirty="0">
                <a:solidFill>
                  <a:srgbClr val="0D0D0D"/>
                </a:solidFill>
                <a:highlight>
                  <a:srgbClr val="FFFFFF"/>
                </a:highlight>
                <a:latin typeface="+mj-lt"/>
              </a:rPr>
              <a:t>Create an Interactive Document Summarizer:</a:t>
            </a:r>
          </a:p>
          <a:p>
            <a:pPr marL="1395729" lvl="2" indent="-571500" algn="just">
              <a:lnSpc>
                <a:spcPts val="5099"/>
              </a:lnSpc>
              <a:buFont typeface="Arial" panose="020B0604020202020204" pitchFamily="34" charset="0"/>
              <a:buChar char="•"/>
            </a:pPr>
            <a:r>
              <a:rPr lang="en-US" sz="2400" i="1" dirty="0">
                <a:solidFill>
                  <a:srgbClr val="0D0D0D"/>
                </a:solidFill>
                <a:highlight>
                  <a:srgbClr val="FFFFFF"/>
                </a:highlight>
                <a:latin typeface="+mj-lt"/>
              </a:rPr>
              <a:t>Summarization tool that can handle extensive texts, providing concise summaries to facilitate quicker understanding and analysis</a:t>
            </a:r>
          </a:p>
          <a:p>
            <a:pPr marL="938529" lvl="1" indent="-571500" algn="just">
              <a:lnSpc>
                <a:spcPts val="5099"/>
              </a:lnSpc>
              <a:buFont typeface="Arial" panose="020B0604020202020204" pitchFamily="34" charset="0"/>
              <a:buChar char="•"/>
            </a:pPr>
            <a:r>
              <a:rPr lang="en-US" sz="3200" b="1" dirty="0">
                <a:solidFill>
                  <a:srgbClr val="0D0D0D"/>
                </a:solidFill>
                <a:highlight>
                  <a:srgbClr val="FFFFFF"/>
                </a:highlight>
                <a:latin typeface="+mj-lt"/>
              </a:rPr>
              <a:t>Identify Key Influencing Factors: </a:t>
            </a:r>
          </a:p>
          <a:p>
            <a:pPr marL="1395729" lvl="2" indent="-571500" algn="just">
              <a:lnSpc>
                <a:spcPts val="5099"/>
              </a:lnSpc>
              <a:buFont typeface="Arial" panose="020B0604020202020204" pitchFamily="34" charset="0"/>
              <a:buChar char="•"/>
            </a:pPr>
            <a:r>
              <a:rPr lang="en-US" sz="2400" i="1" dirty="0">
                <a:solidFill>
                  <a:srgbClr val="0D0D0D"/>
                </a:solidFill>
                <a:highlight>
                  <a:srgbClr val="FFFFFF"/>
                </a:highlight>
                <a:latin typeface="+mj-lt"/>
              </a:rPr>
              <a:t>Identify and report the key factors that most significantly influence reactions and stock price movements</a:t>
            </a:r>
          </a:p>
          <a:p>
            <a:pPr marL="938529" lvl="1" indent="-571500" algn="just">
              <a:lnSpc>
                <a:spcPts val="5099"/>
              </a:lnSpc>
              <a:buFont typeface="Arial" panose="020B0604020202020204" pitchFamily="34" charset="0"/>
              <a:buChar char="•"/>
            </a:pPr>
            <a:r>
              <a:rPr lang="en-US" sz="3200" b="1" dirty="0">
                <a:solidFill>
                  <a:srgbClr val="0D0D0D"/>
                </a:solidFill>
                <a:highlight>
                  <a:srgbClr val="FFFFFF"/>
                </a:highlight>
                <a:latin typeface="+mj-lt"/>
              </a:rPr>
              <a:t>Deliver Comprehensive Analysis Report: </a:t>
            </a:r>
          </a:p>
          <a:p>
            <a:pPr marL="1395729" lvl="2" indent="-571500" algn="just">
              <a:lnSpc>
                <a:spcPts val="5099"/>
              </a:lnSpc>
              <a:buFont typeface="Arial" panose="020B0604020202020204" pitchFamily="34" charset="0"/>
              <a:buChar char="•"/>
            </a:pPr>
            <a:r>
              <a:rPr lang="en-US" sz="2400" i="1" dirty="0">
                <a:solidFill>
                  <a:srgbClr val="0D0D0D"/>
                </a:solidFill>
                <a:highlight>
                  <a:srgbClr val="FFFFFF"/>
                </a:highlight>
                <a:latin typeface="+mj-lt"/>
              </a:rPr>
              <a:t>Produce detailed reports summarizing the findings, including insights into competitor performance, investor sentiment,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 y="0"/>
            <a:ext cx="18288000" cy="568919"/>
            <a:chOff x="0" y="0"/>
            <a:chExt cx="5245678" cy="220402"/>
          </a:xfrm>
        </p:grpSpPr>
        <p:sp>
          <p:nvSpPr>
            <p:cNvPr id="3" name="Freeform 3"/>
            <p:cNvSpPr/>
            <p:nvPr/>
          </p:nvSpPr>
          <p:spPr>
            <a:xfrm>
              <a:off x="0" y="0"/>
              <a:ext cx="5245677" cy="220402"/>
            </a:xfrm>
            <a:custGeom>
              <a:avLst/>
              <a:gdLst/>
              <a:ahLst/>
              <a:cxnLst/>
              <a:rect l="l" t="t" r="r" b="b"/>
              <a:pathLst>
                <a:path w="5245677" h="220402">
                  <a:moveTo>
                    <a:pt x="0" y="0"/>
                  </a:moveTo>
                  <a:lnTo>
                    <a:pt x="5245677" y="0"/>
                  </a:lnTo>
                  <a:lnTo>
                    <a:pt x="5245677" y="220402"/>
                  </a:lnTo>
                  <a:lnTo>
                    <a:pt x="0" y="220402"/>
                  </a:lnTo>
                  <a:close/>
                </a:path>
              </a:pathLst>
            </a:custGeom>
            <a:solidFill>
              <a:srgbClr val="00205B"/>
            </a:solidFill>
          </p:spPr>
          <p:txBody>
            <a:bodyPr/>
            <a:lstStyle/>
            <a:p>
              <a:endParaRPr lang="en-US">
                <a:latin typeface="+mj-lt"/>
              </a:endParaRPr>
            </a:p>
          </p:txBody>
        </p:sp>
      </p:grpSp>
      <p:sp>
        <p:nvSpPr>
          <p:cNvPr id="4" name="TextBox 4"/>
          <p:cNvSpPr txBox="1"/>
          <p:nvPr/>
        </p:nvSpPr>
        <p:spPr>
          <a:xfrm>
            <a:off x="1028700" y="1063661"/>
            <a:ext cx="10271307" cy="661035"/>
          </a:xfrm>
          <a:prstGeom prst="rect">
            <a:avLst/>
          </a:prstGeom>
        </p:spPr>
        <p:txBody>
          <a:bodyPr wrap="square" lIns="0" tIns="0" rIns="0" bIns="0" rtlCol="0" anchor="t">
            <a:spAutoFit/>
          </a:bodyPr>
          <a:lstStyle/>
          <a:p>
            <a:pPr>
              <a:lnSpc>
                <a:spcPts val="5220"/>
              </a:lnSpc>
            </a:pPr>
            <a:r>
              <a:rPr lang="en-US" sz="4500" b="1" dirty="0">
                <a:solidFill>
                  <a:schemeClr val="tx2">
                    <a:lumMod val="75000"/>
                  </a:schemeClr>
                </a:solidFill>
                <a:latin typeface="+mj-lt"/>
              </a:rPr>
              <a:t>Dataset Description</a:t>
            </a:r>
          </a:p>
        </p:txBody>
      </p:sp>
      <p:sp>
        <p:nvSpPr>
          <p:cNvPr id="20" name="TextBox 19">
            <a:extLst>
              <a:ext uri="{FF2B5EF4-FFF2-40B4-BE49-F238E27FC236}">
                <a16:creationId xmlns:a16="http://schemas.microsoft.com/office/drawing/2014/main" id="{84CD6580-DBE6-C43F-290A-9DCE2C15A623}"/>
              </a:ext>
            </a:extLst>
          </p:cNvPr>
          <p:cNvSpPr txBox="1"/>
          <p:nvPr/>
        </p:nvSpPr>
        <p:spPr>
          <a:xfrm>
            <a:off x="58941" y="2271960"/>
            <a:ext cx="2237216" cy="769441"/>
          </a:xfrm>
          <a:prstGeom prst="rect">
            <a:avLst/>
          </a:prstGeom>
          <a:noFill/>
        </p:spPr>
        <p:txBody>
          <a:bodyPr wrap="none" rtlCol="0">
            <a:spAutoFit/>
          </a:bodyPr>
          <a:lstStyle/>
          <a:p>
            <a:r>
              <a:rPr lang="en-KZ" sz="4400" b="1" dirty="0">
                <a:solidFill>
                  <a:schemeClr val="tx2"/>
                </a:solidFill>
                <a:latin typeface="+mj-lt"/>
              </a:rPr>
              <a:t>V</a:t>
            </a:r>
            <a:r>
              <a:rPr lang="en-KZ" sz="4400" dirty="0">
                <a:solidFill>
                  <a:schemeClr val="tx2">
                    <a:lumMod val="40000"/>
                    <a:lumOff val="60000"/>
                  </a:schemeClr>
                </a:solidFill>
                <a:latin typeface="+mj-lt"/>
              </a:rPr>
              <a:t>OLUME</a:t>
            </a:r>
          </a:p>
        </p:txBody>
      </p:sp>
      <p:sp>
        <p:nvSpPr>
          <p:cNvPr id="21" name="TextBox 20">
            <a:extLst>
              <a:ext uri="{FF2B5EF4-FFF2-40B4-BE49-F238E27FC236}">
                <a16:creationId xmlns:a16="http://schemas.microsoft.com/office/drawing/2014/main" id="{6FB6ABBC-067B-21BC-3838-7C049361EFA6}"/>
              </a:ext>
            </a:extLst>
          </p:cNvPr>
          <p:cNvSpPr txBox="1"/>
          <p:nvPr/>
        </p:nvSpPr>
        <p:spPr>
          <a:xfrm>
            <a:off x="3107740" y="2395070"/>
            <a:ext cx="13845993" cy="523220"/>
          </a:xfrm>
          <a:prstGeom prst="rect">
            <a:avLst/>
          </a:prstGeom>
          <a:noFill/>
        </p:spPr>
        <p:txBody>
          <a:bodyPr wrap="square" rtlCol="0">
            <a:spAutoFit/>
          </a:bodyPr>
          <a:lstStyle/>
          <a:p>
            <a:r>
              <a:rPr lang="en-US" sz="2800" dirty="0">
                <a:solidFill>
                  <a:srgbClr val="0D0D0D"/>
                </a:solidFill>
                <a:highlight>
                  <a:srgbClr val="FFFFFF"/>
                </a:highlight>
                <a:latin typeface="+mj-lt"/>
              </a:rPr>
              <a:t> - E</a:t>
            </a:r>
            <a:r>
              <a:rPr lang="en-US" sz="2800" b="0" i="0" dirty="0">
                <a:solidFill>
                  <a:srgbClr val="0D0D0D"/>
                </a:solidFill>
                <a:effectLst/>
                <a:highlight>
                  <a:srgbClr val="FFFFFF"/>
                </a:highlight>
                <a:latin typeface="+mj-lt"/>
              </a:rPr>
              <a:t>arnings reports, press releases, and full-length articles from major financial news outlets.</a:t>
            </a:r>
            <a:endParaRPr lang="en-KZ" sz="2800" dirty="0">
              <a:latin typeface="+mj-lt"/>
            </a:endParaRPr>
          </a:p>
        </p:txBody>
      </p:sp>
      <p:sp>
        <p:nvSpPr>
          <p:cNvPr id="24" name="TextBox 23">
            <a:extLst>
              <a:ext uri="{FF2B5EF4-FFF2-40B4-BE49-F238E27FC236}">
                <a16:creationId xmlns:a16="http://schemas.microsoft.com/office/drawing/2014/main" id="{672E3494-6CE4-4C48-50E8-096B51354377}"/>
              </a:ext>
            </a:extLst>
          </p:cNvPr>
          <p:cNvSpPr txBox="1"/>
          <p:nvPr/>
        </p:nvSpPr>
        <p:spPr>
          <a:xfrm>
            <a:off x="58941" y="3852680"/>
            <a:ext cx="2425344" cy="769441"/>
          </a:xfrm>
          <a:prstGeom prst="rect">
            <a:avLst/>
          </a:prstGeom>
          <a:noFill/>
        </p:spPr>
        <p:txBody>
          <a:bodyPr wrap="none" rtlCol="0">
            <a:spAutoFit/>
          </a:bodyPr>
          <a:lstStyle/>
          <a:p>
            <a:r>
              <a:rPr lang="en-KZ" sz="4400" b="1" dirty="0">
                <a:solidFill>
                  <a:schemeClr val="tx2"/>
                </a:solidFill>
                <a:latin typeface="+mj-lt"/>
              </a:rPr>
              <a:t>V</a:t>
            </a:r>
            <a:r>
              <a:rPr lang="en-KZ" sz="4400" dirty="0">
                <a:solidFill>
                  <a:schemeClr val="tx2">
                    <a:lumMod val="40000"/>
                    <a:lumOff val="60000"/>
                  </a:schemeClr>
                </a:solidFill>
                <a:latin typeface="+mj-lt"/>
              </a:rPr>
              <a:t>ELOCITY</a:t>
            </a:r>
          </a:p>
        </p:txBody>
      </p:sp>
      <p:sp>
        <p:nvSpPr>
          <p:cNvPr id="26" name="TextBox 25">
            <a:extLst>
              <a:ext uri="{FF2B5EF4-FFF2-40B4-BE49-F238E27FC236}">
                <a16:creationId xmlns:a16="http://schemas.microsoft.com/office/drawing/2014/main" id="{B480CF92-E045-048D-42D4-423203FD5106}"/>
              </a:ext>
            </a:extLst>
          </p:cNvPr>
          <p:cNvSpPr txBox="1"/>
          <p:nvPr/>
        </p:nvSpPr>
        <p:spPr>
          <a:xfrm>
            <a:off x="3107740" y="3974527"/>
            <a:ext cx="13182600" cy="954107"/>
          </a:xfrm>
          <a:prstGeom prst="rect">
            <a:avLst/>
          </a:prstGeom>
          <a:noFill/>
        </p:spPr>
        <p:txBody>
          <a:bodyPr wrap="square">
            <a:spAutoFit/>
          </a:bodyPr>
          <a:lstStyle/>
          <a:p>
            <a:r>
              <a:rPr lang="en-US" sz="2800" b="0" i="0" dirty="0">
                <a:solidFill>
                  <a:srgbClr val="0D0D0D"/>
                </a:solidFill>
                <a:effectLst/>
                <a:highlight>
                  <a:srgbClr val="FFFFFF"/>
                </a:highlight>
                <a:latin typeface="+mj-lt"/>
              </a:rPr>
              <a:t>- Data will be collected continuously as new financial reports are released and news articles are published.</a:t>
            </a:r>
            <a:endParaRPr lang="en-KZ" sz="2800" dirty="0">
              <a:latin typeface="+mj-lt"/>
            </a:endParaRPr>
          </a:p>
        </p:txBody>
      </p:sp>
      <p:sp>
        <p:nvSpPr>
          <p:cNvPr id="27" name="TextBox 26">
            <a:extLst>
              <a:ext uri="{FF2B5EF4-FFF2-40B4-BE49-F238E27FC236}">
                <a16:creationId xmlns:a16="http://schemas.microsoft.com/office/drawing/2014/main" id="{B1A65BE0-F7DD-5FAB-69B2-0B5B56C1DBD4}"/>
              </a:ext>
            </a:extLst>
          </p:cNvPr>
          <p:cNvSpPr txBox="1"/>
          <p:nvPr/>
        </p:nvSpPr>
        <p:spPr>
          <a:xfrm>
            <a:off x="58941" y="5377567"/>
            <a:ext cx="2121093" cy="769441"/>
          </a:xfrm>
          <a:prstGeom prst="rect">
            <a:avLst/>
          </a:prstGeom>
          <a:noFill/>
        </p:spPr>
        <p:txBody>
          <a:bodyPr wrap="none" rtlCol="0">
            <a:spAutoFit/>
          </a:bodyPr>
          <a:lstStyle/>
          <a:p>
            <a:r>
              <a:rPr lang="en-KZ" sz="4400" b="1" dirty="0">
                <a:solidFill>
                  <a:schemeClr val="tx2"/>
                </a:solidFill>
                <a:latin typeface="+mj-lt"/>
              </a:rPr>
              <a:t>V</a:t>
            </a:r>
            <a:r>
              <a:rPr lang="en-KZ" sz="4400" dirty="0">
                <a:solidFill>
                  <a:schemeClr val="tx2">
                    <a:lumMod val="40000"/>
                    <a:lumOff val="60000"/>
                  </a:schemeClr>
                </a:solidFill>
                <a:latin typeface="+mj-lt"/>
              </a:rPr>
              <a:t>ARIETY</a:t>
            </a:r>
          </a:p>
        </p:txBody>
      </p:sp>
      <p:sp>
        <p:nvSpPr>
          <p:cNvPr id="28" name="TextBox 27">
            <a:extLst>
              <a:ext uri="{FF2B5EF4-FFF2-40B4-BE49-F238E27FC236}">
                <a16:creationId xmlns:a16="http://schemas.microsoft.com/office/drawing/2014/main" id="{A7215FF4-2736-F7B5-2F29-641C30E45061}"/>
              </a:ext>
            </a:extLst>
          </p:cNvPr>
          <p:cNvSpPr txBox="1"/>
          <p:nvPr/>
        </p:nvSpPr>
        <p:spPr>
          <a:xfrm>
            <a:off x="3107740" y="5377567"/>
            <a:ext cx="13182600" cy="954107"/>
          </a:xfrm>
          <a:prstGeom prst="rect">
            <a:avLst/>
          </a:prstGeom>
          <a:noFill/>
        </p:spPr>
        <p:txBody>
          <a:bodyPr wrap="square">
            <a:spAutoFit/>
          </a:bodyPr>
          <a:lstStyle/>
          <a:p>
            <a:pPr marL="457200" indent="-457200">
              <a:buFontTx/>
              <a:buChar char="-"/>
            </a:pPr>
            <a:r>
              <a:rPr lang="en-US" sz="2800" b="0" i="0" dirty="0">
                <a:solidFill>
                  <a:srgbClr val="0D0D0D"/>
                </a:solidFill>
                <a:effectLst/>
                <a:highlight>
                  <a:srgbClr val="FFFFFF"/>
                </a:highlight>
                <a:latin typeface="+mj-lt"/>
              </a:rPr>
              <a:t>Text documents like news articles, reports and news releases from different sources and formats.</a:t>
            </a:r>
          </a:p>
        </p:txBody>
      </p:sp>
      <p:sp>
        <p:nvSpPr>
          <p:cNvPr id="29" name="TextBox 28">
            <a:extLst>
              <a:ext uri="{FF2B5EF4-FFF2-40B4-BE49-F238E27FC236}">
                <a16:creationId xmlns:a16="http://schemas.microsoft.com/office/drawing/2014/main" id="{E36DC271-680F-025D-610F-69E41D2C7473}"/>
              </a:ext>
            </a:extLst>
          </p:cNvPr>
          <p:cNvSpPr txBox="1"/>
          <p:nvPr/>
        </p:nvSpPr>
        <p:spPr>
          <a:xfrm>
            <a:off x="58941" y="6958287"/>
            <a:ext cx="2418354" cy="769441"/>
          </a:xfrm>
          <a:prstGeom prst="rect">
            <a:avLst/>
          </a:prstGeom>
          <a:noFill/>
        </p:spPr>
        <p:txBody>
          <a:bodyPr wrap="none" rtlCol="0">
            <a:spAutoFit/>
          </a:bodyPr>
          <a:lstStyle/>
          <a:p>
            <a:r>
              <a:rPr lang="en-KZ" sz="4400" b="1" dirty="0">
                <a:solidFill>
                  <a:schemeClr val="tx2"/>
                </a:solidFill>
                <a:latin typeface="+mj-lt"/>
              </a:rPr>
              <a:t>V</a:t>
            </a:r>
            <a:r>
              <a:rPr lang="en-KZ" sz="4400" dirty="0">
                <a:solidFill>
                  <a:schemeClr val="tx2">
                    <a:lumMod val="40000"/>
                    <a:lumOff val="60000"/>
                  </a:schemeClr>
                </a:solidFill>
                <a:latin typeface="+mj-lt"/>
              </a:rPr>
              <a:t>ERACITY</a:t>
            </a:r>
          </a:p>
        </p:txBody>
      </p:sp>
      <p:sp>
        <p:nvSpPr>
          <p:cNvPr id="30" name="TextBox 29">
            <a:extLst>
              <a:ext uri="{FF2B5EF4-FFF2-40B4-BE49-F238E27FC236}">
                <a16:creationId xmlns:a16="http://schemas.microsoft.com/office/drawing/2014/main" id="{68F9E674-5599-AF9C-65FD-60C6DAB872EA}"/>
              </a:ext>
            </a:extLst>
          </p:cNvPr>
          <p:cNvSpPr txBox="1"/>
          <p:nvPr/>
        </p:nvSpPr>
        <p:spPr>
          <a:xfrm>
            <a:off x="3107740" y="7073158"/>
            <a:ext cx="13182600" cy="523220"/>
          </a:xfrm>
          <a:prstGeom prst="rect">
            <a:avLst/>
          </a:prstGeom>
          <a:noFill/>
        </p:spPr>
        <p:txBody>
          <a:bodyPr wrap="square">
            <a:spAutoFit/>
          </a:bodyPr>
          <a:lstStyle/>
          <a:p>
            <a:pPr marL="457200" indent="-457200">
              <a:buFontTx/>
              <a:buChar char="-"/>
            </a:pPr>
            <a:r>
              <a:rPr lang="en-US" sz="2800" dirty="0">
                <a:solidFill>
                  <a:srgbClr val="0D0D0D"/>
                </a:solidFill>
                <a:highlight>
                  <a:srgbClr val="FFFFFF"/>
                </a:highlight>
                <a:latin typeface="+mj-lt"/>
              </a:rPr>
              <a:t>High reputable financial news outlets and direct corporate financial disclosures.</a:t>
            </a:r>
            <a:endParaRPr lang="en-US" sz="2800" b="0" i="0" dirty="0">
              <a:solidFill>
                <a:srgbClr val="0D0D0D"/>
              </a:solidFill>
              <a:effectLst/>
              <a:highlight>
                <a:srgbClr val="FFFFFF"/>
              </a:highlight>
              <a:latin typeface="+mj-lt"/>
            </a:endParaRPr>
          </a:p>
        </p:txBody>
      </p:sp>
      <p:sp>
        <p:nvSpPr>
          <p:cNvPr id="31" name="TextBox 30">
            <a:extLst>
              <a:ext uri="{FF2B5EF4-FFF2-40B4-BE49-F238E27FC236}">
                <a16:creationId xmlns:a16="http://schemas.microsoft.com/office/drawing/2014/main" id="{D201832A-CE1A-B523-00C8-B8F3EFAB562A}"/>
              </a:ext>
            </a:extLst>
          </p:cNvPr>
          <p:cNvSpPr txBox="1"/>
          <p:nvPr/>
        </p:nvSpPr>
        <p:spPr>
          <a:xfrm>
            <a:off x="58941" y="8553796"/>
            <a:ext cx="1708225" cy="769441"/>
          </a:xfrm>
          <a:prstGeom prst="rect">
            <a:avLst/>
          </a:prstGeom>
          <a:noFill/>
        </p:spPr>
        <p:txBody>
          <a:bodyPr wrap="none" rtlCol="0">
            <a:spAutoFit/>
          </a:bodyPr>
          <a:lstStyle/>
          <a:p>
            <a:r>
              <a:rPr lang="en-KZ" sz="4400" b="1" dirty="0">
                <a:solidFill>
                  <a:schemeClr val="tx2"/>
                </a:solidFill>
                <a:latin typeface="+mj-lt"/>
              </a:rPr>
              <a:t>V</a:t>
            </a:r>
            <a:r>
              <a:rPr lang="en-KZ" sz="4400" dirty="0">
                <a:solidFill>
                  <a:schemeClr val="tx2">
                    <a:lumMod val="40000"/>
                    <a:lumOff val="60000"/>
                  </a:schemeClr>
                </a:solidFill>
                <a:latin typeface="+mj-lt"/>
              </a:rPr>
              <a:t>ALUE</a:t>
            </a:r>
          </a:p>
        </p:txBody>
      </p:sp>
      <p:sp>
        <p:nvSpPr>
          <p:cNvPr id="32" name="TextBox 31">
            <a:extLst>
              <a:ext uri="{FF2B5EF4-FFF2-40B4-BE49-F238E27FC236}">
                <a16:creationId xmlns:a16="http://schemas.microsoft.com/office/drawing/2014/main" id="{7EEA68F5-F540-C719-D1E4-546DDE53F903}"/>
              </a:ext>
            </a:extLst>
          </p:cNvPr>
          <p:cNvSpPr txBox="1"/>
          <p:nvPr/>
        </p:nvSpPr>
        <p:spPr>
          <a:xfrm>
            <a:off x="3107740" y="8676906"/>
            <a:ext cx="13182600" cy="954107"/>
          </a:xfrm>
          <a:prstGeom prst="rect">
            <a:avLst/>
          </a:prstGeom>
          <a:noFill/>
        </p:spPr>
        <p:txBody>
          <a:bodyPr wrap="square">
            <a:spAutoFit/>
          </a:bodyPr>
          <a:lstStyle/>
          <a:p>
            <a:pPr marL="457200" indent="-457200">
              <a:buFontTx/>
              <a:buChar char="-"/>
            </a:pPr>
            <a:r>
              <a:rPr lang="en-US" sz="2800" dirty="0">
                <a:solidFill>
                  <a:srgbClr val="0D0D0D"/>
                </a:solidFill>
                <a:highlight>
                  <a:srgbClr val="FFFFFF"/>
                </a:highlight>
                <a:latin typeface="+mj-lt"/>
              </a:rPr>
              <a:t>High valuable as it provides deep insights into market sentiments, financial performance, and competitive positioning within the oil and gas industry.</a:t>
            </a:r>
            <a:endParaRPr lang="en-US" sz="2800" b="0" i="0" dirty="0">
              <a:solidFill>
                <a:srgbClr val="0D0D0D"/>
              </a:solidFill>
              <a:effectLst/>
              <a:highlight>
                <a:srgbClr val="FFFFFF"/>
              </a:highlight>
              <a:latin typeface="+mj-lt"/>
            </a:endParaRPr>
          </a:p>
        </p:txBody>
      </p:sp>
      <p:cxnSp>
        <p:nvCxnSpPr>
          <p:cNvPr id="34" name="Straight Connector 33">
            <a:extLst>
              <a:ext uri="{FF2B5EF4-FFF2-40B4-BE49-F238E27FC236}">
                <a16:creationId xmlns:a16="http://schemas.microsoft.com/office/drawing/2014/main" id="{B7393133-5ADC-3423-903A-1B6F47F68567}"/>
              </a:ext>
            </a:extLst>
          </p:cNvPr>
          <p:cNvCxnSpPr/>
          <p:nvPr/>
        </p:nvCxnSpPr>
        <p:spPr>
          <a:xfrm>
            <a:off x="2895600" y="2395070"/>
            <a:ext cx="0" cy="7235943"/>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663357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
            <a:extLst>
              <a:ext uri="{FF2B5EF4-FFF2-40B4-BE49-F238E27FC236}">
                <a16:creationId xmlns:a16="http://schemas.microsoft.com/office/drawing/2014/main" id="{D7CC2834-EB5A-5574-9C67-92C41A81FD67}"/>
              </a:ext>
            </a:extLst>
          </p:cNvPr>
          <p:cNvSpPr txBox="1"/>
          <p:nvPr/>
        </p:nvSpPr>
        <p:spPr>
          <a:xfrm>
            <a:off x="685800" y="495300"/>
            <a:ext cx="10271307" cy="661035"/>
          </a:xfrm>
          <a:prstGeom prst="rect">
            <a:avLst/>
          </a:prstGeom>
        </p:spPr>
        <p:txBody>
          <a:bodyPr wrap="square" lIns="0" tIns="0" rIns="0" bIns="0" rtlCol="0" anchor="t">
            <a:spAutoFit/>
          </a:bodyPr>
          <a:lstStyle/>
          <a:p>
            <a:pPr>
              <a:lnSpc>
                <a:spcPts val="5220"/>
              </a:lnSpc>
            </a:pPr>
            <a:r>
              <a:rPr lang="en-US" sz="4500" b="1" dirty="0">
                <a:solidFill>
                  <a:schemeClr val="tx2">
                    <a:lumMod val="75000"/>
                  </a:schemeClr>
                </a:solidFill>
              </a:rPr>
              <a:t>Dataset Examples</a:t>
            </a:r>
          </a:p>
        </p:txBody>
      </p:sp>
    </p:spTree>
    <p:extLst>
      <p:ext uri="{BB962C8B-B14F-4D97-AF65-F5344CB8AC3E}">
        <p14:creationId xmlns:p14="http://schemas.microsoft.com/office/powerpoint/2010/main" val="27917736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41B8F330-37FA-4CE0-2263-86203FD480BB}"/>
              </a:ext>
            </a:extLst>
          </p:cNvPr>
          <p:cNvSpPr/>
          <p:nvPr/>
        </p:nvSpPr>
        <p:spPr>
          <a:xfrm>
            <a:off x="1087772" y="1862435"/>
            <a:ext cx="2362200" cy="2057399"/>
          </a:xfrm>
          <a:prstGeom prst="roundRect">
            <a:avLst/>
          </a:prstGeom>
          <a:solidFill>
            <a:schemeClr val="bg1">
              <a:lumMod val="85000"/>
            </a:schemeClr>
          </a:solidFill>
          <a:ln w="57150">
            <a:solidFill>
              <a:schemeClr val="tx2">
                <a:lumMod val="40000"/>
                <a:lumOff val="6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KZ" sz="2800" dirty="0">
                <a:solidFill>
                  <a:schemeClr val="tx2"/>
                </a:solidFill>
                <a:latin typeface="+mj-lt"/>
              </a:rPr>
              <a:t>DATA </a:t>
            </a:r>
          </a:p>
          <a:p>
            <a:pPr algn="ctr"/>
            <a:r>
              <a:rPr lang="en-KZ" sz="2800" dirty="0">
                <a:solidFill>
                  <a:schemeClr val="tx2"/>
                </a:solidFill>
                <a:latin typeface="+mj-lt"/>
              </a:rPr>
              <a:t>COLLECTION</a:t>
            </a:r>
          </a:p>
        </p:txBody>
      </p:sp>
      <p:sp>
        <p:nvSpPr>
          <p:cNvPr id="4" name="Rounded Rectangle 3">
            <a:extLst>
              <a:ext uri="{FF2B5EF4-FFF2-40B4-BE49-F238E27FC236}">
                <a16:creationId xmlns:a16="http://schemas.microsoft.com/office/drawing/2014/main" id="{4C4D1FD1-92AC-8416-FA52-D2E3024560C7}"/>
              </a:ext>
            </a:extLst>
          </p:cNvPr>
          <p:cNvSpPr/>
          <p:nvPr/>
        </p:nvSpPr>
        <p:spPr>
          <a:xfrm>
            <a:off x="6754090" y="1862435"/>
            <a:ext cx="2362201" cy="2057400"/>
          </a:xfrm>
          <a:prstGeom prst="roundRect">
            <a:avLst/>
          </a:prstGeom>
          <a:solidFill>
            <a:schemeClr val="bg1">
              <a:lumMod val="85000"/>
            </a:schemeClr>
          </a:solidFill>
          <a:ln w="57150">
            <a:solidFill>
              <a:schemeClr val="tx2">
                <a:lumMod val="40000"/>
                <a:lumOff val="6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KZ" sz="2800" dirty="0">
                <a:solidFill>
                  <a:schemeClr val="tx2"/>
                </a:solidFill>
                <a:latin typeface="+mj-lt"/>
              </a:rPr>
              <a:t>DATA WRANGLING</a:t>
            </a:r>
          </a:p>
        </p:txBody>
      </p:sp>
      <p:sp>
        <p:nvSpPr>
          <p:cNvPr id="5" name="Rounded Rectangle 4">
            <a:extLst>
              <a:ext uri="{FF2B5EF4-FFF2-40B4-BE49-F238E27FC236}">
                <a16:creationId xmlns:a16="http://schemas.microsoft.com/office/drawing/2014/main" id="{A4BFA57B-5461-63D2-AE07-8B2A52EA7B35}"/>
              </a:ext>
            </a:extLst>
          </p:cNvPr>
          <p:cNvSpPr/>
          <p:nvPr/>
        </p:nvSpPr>
        <p:spPr>
          <a:xfrm>
            <a:off x="12037416" y="1862435"/>
            <a:ext cx="2362201" cy="2057400"/>
          </a:xfrm>
          <a:prstGeom prst="roundRect">
            <a:avLst/>
          </a:prstGeom>
          <a:solidFill>
            <a:schemeClr val="bg1">
              <a:lumMod val="85000"/>
            </a:schemeClr>
          </a:solidFill>
          <a:ln w="57150">
            <a:solidFill>
              <a:schemeClr val="tx2">
                <a:lumMod val="40000"/>
                <a:lumOff val="6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KZ" sz="2800" dirty="0">
                <a:solidFill>
                  <a:schemeClr val="tx2"/>
                </a:solidFill>
                <a:latin typeface="+mj-lt"/>
              </a:rPr>
              <a:t>EDA</a:t>
            </a:r>
          </a:p>
        </p:txBody>
      </p:sp>
      <p:sp>
        <p:nvSpPr>
          <p:cNvPr id="6" name="Rounded Rectangle 5">
            <a:extLst>
              <a:ext uri="{FF2B5EF4-FFF2-40B4-BE49-F238E27FC236}">
                <a16:creationId xmlns:a16="http://schemas.microsoft.com/office/drawing/2014/main" id="{72046A58-6077-BC08-0318-6183D7D9F492}"/>
              </a:ext>
            </a:extLst>
          </p:cNvPr>
          <p:cNvSpPr/>
          <p:nvPr/>
        </p:nvSpPr>
        <p:spPr>
          <a:xfrm>
            <a:off x="1087772" y="5819432"/>
            <a:ext cx="3131129" cy="2057400"/>
          </a:xfrm>
          <a:prstGeom prst="roundRect">
            <a:avLst/>
          </a:prstGeom>
          <a:solidFill>
            <a:schemeClr val="bg1">
              <a:lumMod val="85000"/>
            </a:schemeClr>
          </a:solidFill>
          <a:ln w="57150">
            <a:solidFill>
              <a:schemeClr val="tx2">
                <a:lumMod val="40000"/>
                <a:lumOff val="6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KZ" sz="2800" dirty="0">
                <a:solidFill>
                  <a:schemeClr val="tx2"/>
                </a:solidFill>
                <a:latin typeface="+mj-lt"/>
              </a:rPr>
              <a:t>FEATURE ENGINEERING</a:t>
            </a:r>
          </a:p>
        </p:txBody>
      </p:sp>
      <p:sp>
        <p:nvSpPr>
          <p:cNvPr id="7" name="Rounded Rectangle 6">
            <a:extLst>
              <a:ext uri="{FF2B5EF4-FFF2-40B4-BE49-F238E27FC236}">
                <a16:creationId xmlns:a16="http://schemas.microsoft.com/office/drawing/2014/main" id="{7542A5DA-960E-208E-35D5-A3595493C4F3}"/>
              </a:ext>
            </a:extLst>
          </p:cNvPr>
          <p:cNvSpPr/>
          <p:nvPr/>
        </p:nvSpPr>
        <p:spPr>
          <a:xfrm>
            <a:off x="5238134" y="5819432"/>
            <a:ext cx="4204409" cy="2057400"/>
          </a:xfrm>
          <a:prstGeom prst="roundRect">
            <a:avLst/>
          </a:prstGeom>
          <a:solidFill>
            <a:schemeClr val="bg1">
              <a:lumMod val="85000"/>
            </a:schemeClr>
          </a:solidFill>
          <a:ln w="57150">
            <a:solidFill>
              <a:schemeClr val="tx2">
                <a:lumMod val="40000"/>
                <a:lumOff val="6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KZ" sz="2800" dirty="0">
                <a:solidFill>
                  <a:schemeClr val="tx2"/>
                </a:solidFill>
                <a:latin typeface="+mj-lt"/>
              </a:rPr>
              <a:t>MODELLING</a:t>
            </a:r>
          </a:p>
        </p:txBody>
      </p:sp>
      <p:sp>
        <p:nvSpPr>
          <p:cNvPr id="8" name="Rounded Rectangle 7">
            <a:extLst>
              <a:ext uri="{FF2B5EF4-FFF2-40B4-BE49-F238E27FC236}">
                <a16:creationId xmlns:a16="http://schemas.microsoft.com/office/drawing/2014/main" id="{887F805C-05E7-D34D-C3EB-18D89123A96C}"/>
              </a:ext>
            </a:extLst>
          </p:cNvPr>
          <p:cNvSpPr/>
          <p:nvPr/>
        </p:nvSpPr>
        <p:spPr>
          <a:xfrm>
            <a:off x="10486991" y="5819432"/>
            <a:ext cx="3536372" cy="2057400"/>
          </a:xfrm>
          <a:prstGeom prst="roundRect">
            <a:avLst/>
          </a:prstGeom>
          <a:solidFill>
            <a:schemeClr val="bg1">
              <a:lumMod val="85000"/>
            </a:schemeClr>
          </a:solidFill>
          <a:ln w="57150">
            <a:solidFill>
              <a:schemeClr val="tx2">
                <a:lumMod val="40000"/>
                <a:lumOff val="6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KZ" sz="2800" dirty="0">
                <a:solidFill>
                  <a:schemeClr val="tx2"/>
                </a:solidFill>
                <a:latin typeface="+mj-lt"/>
              </a:rPr>
              <a:t>EVALUATION</a:t>
            </a:r>
          </a:p>
        </p:txBody>
      </p:sp>
      <p:sp>
        <p:nvSpPr>
          <p:cNvPr id="9" name="Rounded Rectangle 8">
            <a:extLst>
              <a:ext uri="{FF2B5EF4-FFF2-40B4-BE49-F238E27FC236}">
                <a16:creationId xmlns:a16="http://schemas.microsoft.com/office/drawing/2014/main" id="{14995399-0B56-3866-F9C2-88594D29E33B}"/>
              </a:ext>
            </a:extLst>
          </p:cNvPr>
          <p:cNvSpPr/>
          <p:nvPr/>
        </p:nvSpPr>
        <p:spPr>
          <a:xfrm>
            <a:off x="14775871" y="5795357"/>
            <a:ext cx="2992585" cy="2057400"/>
          </a:xfrm>
          <a:prstGeom prst="roundRect">
            <a:avLst/>
          </a:prstGeom>
          <a:solidFill>
            <a:schemeClr val="bg1">
              <a:lumMod val="85000"/>
            </a:schemeClr>
          </a:solidFill>
          <a:ln w="57150">
            <a:solidFill>
              <a:schemeClr val="tx2">
                <a:lumMod val="40000"/>
                <a:lumOff val="6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KZ" sz="2800" dirty="0">
                <a:solidFill>
                  <a:schemeClr val="tx2"/>
                </a:solidFill>
                <a:latin typeface="+mj-lt"/>
              </a:rPr>
              <a:t>DEPLOYMENT</a:t>
            </a:r>
          </a:p>
        </p:txBody>
      </p:sp>
      <p:sp>
        <p:nvSpPr>
          <p:cNvPr id="10" name="TextBox 4">
            <a:extLst>
              <a:ext uri="{FF2B5EF4-FFF2-40B4-BE49-F238E27FC236}">
                <a16:creationId xmlns:a16="http://schemas.microsoft.com/office/drawing/2014/main" id="{C9B0C2C4-1B8B-4C6D-357D-53C611A5024D}"/>
              </a:ext>
            </a:extLst>
          </p:cNvPr>
          <p:cNvSpPr txBox="1"/>
          <p:nvPr/>
        </p:nvSpPr>
        <p:spPr>
          <a:xfrm>
            <a:off x="540324" y="545782"/>
            <a:ext cx="10271307" cy="661035"/>
          </a:xfrm>
          <a:prstGeom prst="rect">
            <a:avLst/>
          </a:prstGeom>
        </p:spPr>
        <p:txBody>
          <a:bodyPr wrap="square" lIns="0" tIns="0" rIns="0" bIns="0" rtlCol="0" anchor="t">
            <a:spAutoFit/>
          </a:bodyPr>
          <a:lstStyle/>
          <a:p>
            <a:pPr>
              <a:lnSpc>
                <a:spcPts val="5220"/>
              </a:lnSpc>
            </a:pPr>
            <a:r>
              <a:rPr lang="en-US" sz="4500" b="1" dirty="0">
                <a:solidFill>
                  <a:schemeClr val="tx2">
                    <a:lumMod val="75000"/>
                  </a:schemeClr>
                </a:solidFill>
                <a:latin typeface="+mj-lt"/>
              </a:rPr>
              <a:t>Pipeline Design</a:t>
            </a:r>
          </a:p>
        </p:txBody>
      </p:sp>
      <p:cxnSp>
        <p:nvCxnSpPr>
          <p:cNvPr id="12" name="Straight Arrow Connector 11">
            <a:extLst>
              <a:ext uri="{FF2B5EF4-FFF2-40B4-BE49-F238E27FC236}">
                <a16:creationId xmlns:a16="http://schemas.microsoft.com/office/drawing/2014/main" id="{C31A6B69-8C22-A933-5CBE-7BA7D90A369D}"/>
              </a:ext>
            </a:extLst>
          </p:cNvPr>
          <p:cNvCxnSpPr>
            <a:cxnSpLocks/>
            <a:stCxn id="3" idx="3"/>
            <a:endCxn id="4" idx="1"/>
          </p:cNvCxnSpPr>
          <p:nvPr/>
        </p:nvCxnSpPr>
        <p:spPr>
          <a:xfrm>
            <a:off x="3449972" y="2891135"/>
            <a:ext cx="3304118" cy="0"/>
          </a:xfrm>
          <a:prstGeom prst="straightConnector1">
            <a:avLst/>
          </a:prstGeom>
          <a:ln w="76200">
            <a:solidFill>
              <a:schemeClr val="tx2"/>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23606F18-1721-020F-063A-EA08686AD6F5}"/>
              </a:ext>
            </a:extLst>
          </p:cNvPr>
          <p:cNvCxnSpPr>
            <a:cxnSpLocks/>
            <a:stCxn id="4" idx="3"/>
            <a:endCxn id="5" idx="1"/>
          </p:cNvCxnSpPr>
          <p:nvPr/>
        </p:nvCxnSpPr>
        <p:spPr>
          <a:xfrm>
            <a:off x="9116291" y="2891135"/>
            <a:ext cx="2921125" cy="0"/>
          </a:xfrm>
          <a:prstGeom prst="straightConnector1">
            <a:avLst/>
          </a:prstGeom>
          <a:ln w="76200">
            <a:solidFill>
              <a:schemeClr val="tx2"/>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1A01E911-6629-5A8D-2E29-12E547C875B1}"/>
              </a:ext>
            </a:extLst>
          </p:cNvPr>
          <p:cNvSpPr txBox="1"/>
          <p:nvPr/>
        </p:nvSpPr>
        <p:spPr>
          <a:xfrm>
            <a:off x="1264150" y="3952387"/>
            <a:ext cx="2162515" cy="646331"/>
          </a:xfrm>
          <a:prstGeom prst="rect">
            <a:avLst/>
          </a:prstGeom>
          <a:noFill/>
        </p:spPr>
        <p:txBody>
          <a:bodyPr wrap="none" rtlCol="0">
            <a:spAutoFit/>
          </a:bodyPr>
          <a:lstStyle/>
          <a:p>
            <a:pPr marL="285750" indent="-285750">
              <a:buFont typeface="Arial" panose="020B0604020202020204" pitchFamily="34" charset="0"/>
              <a:buChar char="•"/>
            </a:pPr>
            <a:r>
              <a:rPr lang="en-KZ" b="1" dirty="0">
                <a:latin typeface="+mj-lt"/>
              </a:rPr>
              <a:t>Sources</a:t>
            </a:r>
          </a:p>
          <a:p>
            <a:pPr marL="285750" indent="-285750">
              <a:buFont typeface="Arial" panose="020B0604020202020204" pitchFamily="34" charset="0"/>
              <a:buChar char="•"/>
            </a:pPr>
            <a:r>
              <a:rPr lang="en-KZ" b="1" dirty="0">
                <a:latin typeface="+mj-lt"/>
              </a:rPr>
              <a:t>APIs and Scraping</a:t>
            </a:r>
          </a:p>
        </p:txBody>
      </p:sp>
      <p:sp>
        <p:nvSpPr>
          <p:cNvPr id="16" name="TextBox 15">
            <a:extLst>
              <a:ext uri="{FF2B5EF4-FFF2-40B4-BE49-F238E27FC236}">
                <a16:creationId xmlns:a16="http://schemas.microsoft.com/office/drawing/2014/main" id="{295DC790-3DC5-9209-AAE3-60A310C23DF4}"/>
              </a:ext>
            </a:extLst>
          </p:cNvPr>
          <p:cNvSpPr txBox="1"/>
          <p:nvPr/>
        </p:nvSpPr>
        <p:spPr>
          <a:xfrm>
            <a:off x="6967008" y="3935701"/>
            <a:ext cx="1936364" cy="923330"/>
          </a:xfrm>
          <a:prstGeom prst="rect">
            <a:avLst/>
          </a:prstGeom>
          <a:noFill/>
        </p:spPr>
        <p:txBody>
          <a:bodyPr wrap="none" rtlCol="0">
            <a:spAutoFit/>
          </a:bodyPr>
          <a:lstStyle/>
          <a:p>
            <a:pPr marL="285750" indent="-285750">
              <a:buFont typeface="Arial" panose="020B0604020202020204" pitchFamily="34" charset="0"/>
              <a:buChar char="•"/>
            </a:pPr>
            <a:r>
              <a:rPr lang="en-KZ" b="1" dirty="0">
                <a:latin typeface="+mj-lt"/>
              </a:rPr>
              <a:t>Cleaning</a:t>
            </a:r>
          </a:p>
          <a:p>
            <a:pPr marL="285750" indent="-285750">
              <a:buFont typeface="Arial" panose="020B0604020202020204" pitchFamily="34" charset="0"/>
              <a:buChar char="•"/>
            </a:pPr>
            <a:r>
              <a:rPr lang="en-KZ" b="1" dirty="0">
                <a:latin typeface="+mj-lt"/>
              </a:rPr>
              <a:t>Transformation</a:t>
            </a:r>
          </a:p>
          <a:p>
            <a:pPr marL="285750" indent="-285750">
              <a:buFont typeface="Arial" panose="020B0604020202020204" pitchFamily="34" charset="0"/>
              <a:buChar char="•"/>
            </a:pPr>
            <a:r>
              <a:rPr lang="en-KZ" b="1" dirty="0">
                <a:latin typeface="+mj-lt"/>
              </a:rPr>
              <a:t>Text processing</a:t>
            </a:r>
          </a:p>
        </p:txBody>
      </p:sp>
      <p:sp>
        <p:nvSpPr>
          <p:cNvPr id="17" name="TextBox 16">
            <a:extLst>
              <a:ext uri="{FF2B5EF4-FFF2-40B4-BE49-F238E27FC236}">
                <a16:creationId xmlns:a16="http://schemas.microsoft.com/office/drawing/2014/main" id="{B9332251-92C7-B486-4E57-8885FE03A319}"/>
              </a:ext>
            </a:extLst>
          </p:cNvPr>
          <p:cNvSpPr txBox="1"/>
          <p:nvPr/>
        </p:nvSpPr>
        <p:spPr>
          <a:xfrm>
            <a:off x="12387618" y="3961297"/>
            <a:ext cx="1689630" cy="646331"/>
          </a:xfrm>
          <a:prstGeom prst="rect">
            <a:avLst/>
          </a:prstGeom>
          <a:noFill/>
        </p:spPr>
        <p:txBody>
          <a:bodyPr wrap="none" rtlCol="0">
            <a:spAutoFit/>
          </a:bodyPr>
          <a:lstStyle/>
          <a:p>
            <a:pPr marL="285750" indent="-285750">
              <a:buFont typeface="Arial" panose="020B0604020202020204" pitchFamily="34" charset="0"/>
              <a:buChar char="•"/>
            </a:pPr>
            <a:r>
              <a:rPr lang="en-KZ" b="1" dirty="0">
                <a:latin typeface="+mj-lt"/>
              </a:rPr>
              <a:t>Statistics</a:t>
            </a:r>
          </a:p>
          <a:p>
            <a:pPr marL="285750" indent="-285750">
              <a:buFont typeface="Arial" panose="020B0604020202020204" pitchFamily="34" charset="0"/>
              <a:buChar char="•"/>
            </a:pPr>
            <a:r>
              <a:rPr lang="en-KZ" b="1" dirty="0">
                <a:latin typeface="+mj-lt"/>
              </a:rPr>
              <a:t>Visualization</a:t>
            </a:r>
          </a:p>
        </p:txBody>
      </p:sp>
      <p:sp>
        <p:nvSpPr>
          <p:cNvPr id="18" name="TextBox 17">
            <a:extLst>
              <a:ext uri="{FF2B5EF4-FFF2-40B4-BE49-F238E27FC236}">
                <a16:creationId xmlns:a16="http://schemas.microsoft.com/office/drawing/2014/main" id="{3FBA51FC-8749-15FD-E864-3BEDABE5D77B}"/>
              </a:ext>
            </a:extLst>
          </p:cNvPr>
          <p:cNvSpPr txBox="1"/>
          <p:nvPr/>
        </p:nvSpPr>
        <p:spPr>
          <a:xfrm>
            <a:off x="1182181" y="7979170"/>
            <a:ext cx="2486643" cy="646331"/>
          </a:xfrm>
          <a:prstGeom prst="rect">
            <a:avLst/>
          </a:prstGeom>
          <a:noFill/>
        </p:spPr>
        <p:txBody>
          <a:bodyPr wrap="none" rtlCol="0">
            <a:spAutoFit/>
          </a:bodyPr>
          <a:lstStyle/>
          <a:p>
            <a:pPr marL="285750" indent="-285750">
              <a:buFont typeface="Arial" panose="020B0604020202020204" pitchFamily="34" charset="0"/>
              <a:buChar char="•"/>
            </a:pPr>
            <a:r>
              <a:rPr lang="en-KZ" b="1" dirty="0">
                <a:latin typeface="+mj-lt"/>
              </a:rPr>
              <a:t>Sentiment categories</a:t>
            </a:r>
          </a:p>
          <a:p>
            <a:pPr marL="285750" indent="-285750">
              <a:buFont typeface="Arial" panose="020B0604020202020204" pitchFamily="34" charset="0"/>
              <a:buChar char="•"/>
            </a:pPr>
            <a:r>
              <a:rPr lang="en-KZ" b="1" dirty="0">
                <a:latin typeface="+mj-lt"/>
              </a:rPr>
              <a:t>Text features</a:t>
            </a:r>
          </a:p>
        </p:txBody>
      </p:sp>
      <p:sp>
        <p:nvSpPr>
          <p:cNvPr id="19" name="TextBox 18">
            <a:extLst>
              <a:ext uri="{FF2B5EF4-FFF2-40B4-BE49-F238E27FC236}">
                <a16:creationId xmlns:a16="http://schemas.microsoft.com/office/drawing/2014/main" id="{608F0F2F-84F2-F70F-1C73-F0327AB196ED}"/>
              </a:ext>
            </a:extLst>
          </p:cNvPr>
          <p:cNvSpPr txBox="1"/>
          <p:nvPr/>
        </p:nvSpPr>
        <p:spPr>
          <a:xfrm>
            <a:off x="5517448" y="8058834"/>
            <a:ext cx="4579972" cy="923330"/>
          </a:xfrm>
          <a:prstGeom prst="rect">
            <a:avLst/>
          </a:prstGeom>
          <a:noFill/>
        </p:spPr>
        <p:txBody>
          <a:bodyPr wrap="none" rtlCol="0">
            <a:spAutoFit/>
          </a:bodyPr>
          <a:lstStyle/>
          <a:p>
            <a:pPr marL="285750" indent="-285750">
              <a:buFont typeface="Arial" panose="020B0604020202020204" pitchFamily="34" charset="0"/>
              <a:buChar char="•"/>
            </a:pPr>
            <a:r>
              <a:rPr lang="en-US" b="1" i="0" dirty="0">
                <a:solidFill>
                  <a:srgbClr val="0D0D0D"/>
                </a:solidFill>
                <a:effectLst/>
                <a:highlight>
                  <a:srgbClr val="FFFFFF"/>
                </a:highlight>
                <a:latin typeface="+mj-lt"/>
              </a:rPr>
              <a:t>ChatGPT and Analogues for Summarization</a:t>
            </a:r>
          </a:p>
          <a:p>
            <a:pPr marL="285750" indent="-285750">
              <a:buFont typeface="Arial" panose="020B0604020202020204" pitchFamily="34" charset="0"/>
              <a:buChar char="•"/>
            </a:pPr>
            <a:r>
              <a:rPr lang="en-US" b="1" i="0" dirty="0">
                <a:solidFill>
                  <a:srgbClr val="0D0D0D"/>
                </a:solidFill>
                <a:effectLst/>
                <a:highlight>
                  <a:srgbClr val="FFFFFF"/>
                </a:highlight>
                <a:latin typeface="+mj-lt"/>
              </a:rPr>
              <a:t>ChatGPT and Analogues for Q&amp;A</a:t>
            </a:r>
            <a:endParaRPr lang="en-US" dirty="0">
              <a:solidFill>
                <a:srgbClr val="0D0D0D"/>
              </a:solidFill>
              <a:highlight>
                <a:srgbClr val="FFFFFF"/>
              </a:highlight>
              <a:latin typeface="+mj-lt"/>
            </a:endParaRPr>
          </a:p>
          <a:p>
            <a:pPr marL="285750" indent="-285750">
              <a:buFont typeface="Arial" panose="020B0604020202020204" pitchFamily="34" charset="0"/>
              <a:buChar char="•"/>
            </a:pPr>
            <a:r>
              <a:rPr lang="en-US" b="1" i="0" dirty="0">
                <a:solidFill>
                  <a:srgbClr val="0D0D0D"/>
                </a:solidFill>
                <a:effectLst/>
                <a:highlight>
                  <a:srgbClr val="FFFFFF"/>
                </a:highlight>
                <a:latin typeface="+mj-lt"/>
              </a:rPr>
              <a:t>Sentiment Analysis</a:t>
            </a:r>
            <a:endParaRPr lang="en-US" b="1" dirty="0">
              <a:solidFill>
                <a:srgbClr val="0D0D0D"/>
              </a:solidFill>
              <a:highlight>
                <a:srgbClr val="FFFFFF"/>
              </a:highlight>
              <a:latin typeface="+mj-lt"/>
            </a:endParaRPr>
          </a:p>
        </p:txBody>
      </p:sp>
      <p:sp>
        <p:nvSpPr>
          <p:cNvPr id="20" name="TextBox 19">
            <a:extLst>
              <a:ext uri="{FF2B5EF4-FFF2-40B4-BE49-F238E27FC236}">
                <a16:creationId xmlns:a16="http://schemas.microsoft.com/office/drawing/2014/main" id="{BE658FCC-56AD-8A32-97B8-E6403193F7E2}"/>
              </a:ext>
            </a:extLst>
          </p:cNvPr>
          <p:cNvSpPr txBox="1"/>
          <p:nvPr/>
        </p:nvSpPr>
        <p:spPr>
          <a:xfrm>
            <a:off x="10922248" y="8058834"/>
            <a:ext cx="2665858" cy="923330"/>
          </a:xfrm>
          <a:prstGeom prst="rect">
            <a:avLst/>
          </a:prstGeom>
          <a:noFill/>
        </p:spPr>
        <p:txBody>
          <a:bodyPr wrap="none" rtlCol="0">
            <a:spAutoFit/>
          </a:bodyPr>
          <a:lstStyle/>
          <a:p>
            <a:pPr marL="285750" indent="-285750">
              <a:buFont typeface="Arial" panose="020B0604020202020204" pitchFamily="34" charset="0"/>
              <a:buChar char="•"/>
            </a:pPr>
            <a:r>
              <a:rPr lang="en-US" b="1" i="0" dirty="0">
                <a:solidFill>
                  <a:srgbClr val="0D0D0D"/>
                </a:solidFill>
                <a:effectLst/>
                <a:highlight>
                  <a:srgbClr val="FFFFFF"/>
                </a:highlight>
                <a:latin typeface="+mj-lt"/>
              </a:rPr>
              <a:t>Summarization Quality</a:t>
            </a:r>
          </a:p>
          <a:p>
            <a:pPr marL="285750" indent="-285750">
              <a:buFont typeface="Arial" panose="020B0604020202020204" pitchFamily="34" charset="0"/>
              <a:buChar char="•"/>
            </a:pPr>
            <a:r>
              <a:rPr lang="en-US" b="1" i="0" dirty="0">
                <a:solidFill>
                  <a:srgbClr val="0D0D0D"/>
                </a:solidFill>
                <a:effectLst/>
                <a:highlight>
                  <a:srgbClr val="FFFFFF"/>
                </a:highlight>
                <a:latin typeface="+mj-lt"/>
              </a:rPr>
              <a:t>Q&amp;A Accuracy</a:t>
            </a:r>
          </a:p>
          <a:p>
            <a:pPr marL="285750" indent="-285750">
              <a:buFont typeface="Arial" panose="020B0604020202020204" pitchFamily="34" charset="0"/>
              <a:buChar char="•"/>
            </a:pPr>
            <a:r>
              <a:rPr lang="en-US" b="1" i="0" dirty="0">
                <a:solidFill>
                  <a:srgbClr val="0D0D0D"/>
                </a:solidFill>
                <a:effectLst/>
                <a:highlight>
                  <a:srgbClr val="FFFFFF"/>
                </a:highlight>
                <a:latin typeface="+mj-lt"/>
              </a:rPr>
              <a:t>Comparative Analysis</a:t>
            </a:r>
            <a:endParaRPr lang="en-US" b="1" dirty="0">
              <a:solidFill>
                <a:srgbClr val="0D0D0D"/>
              </a:solidFill>
              <a:highlight>
                <a:srgbClr val="FFFFFF"/>
              </a:highlight>
              <a:latin typeface="+mj-lt"/>
            </a:endParaRPr>
          </a:p>
        </p:txBody>
      </p:sp>
      <p:sp>
        <p:nvSpPr>
          <p:cNvPr id="21" name="TextBox 20">
            <a:extLst>
              <a:ext uri="{FF2B5EF4-FFF2-40B4-BE49-F238E27FC236}">
                <a16:creationId xmlns:a16="http://schemas.microsoft.com/office/drawing/2014/main" id="{F5D1A35E-3E49-D044-D40A-4A0F3F842B89}"/>
              </a:ext>
            </a:extLst>
          </p:cNvPr>
          <p:cNvSpPr txBox="1"/>
          <p:nvPr/>
        </p:nvSpPr>
        <p:spPr>
          <a:xfrm>
            <a:off x="14729440" y="8058834"/>
            <a:ext cx="2583849" cy="646331"/>
          </a:xfrm>
          <a:prstGeom prst="rect">
            <a:avLst/>
          </a:prstGeom>
          <a:noFill/>
        </p:spPr>
        <p:txBody>
          <a:bodyPr wrap="none" rtlCol="0">
            <a:spAutoFit/>
          </a:bodyPr>
          <a:lstStyle/>
          <a:p>
            <a:pPr marL="285750" indent="-285750">
              <a:buFont typeface="Arial" panose="020B0604020202020204" pitchFamily="34" charset="0"/>
              <a:buChar char="•"/>
            </a:pPr>
            <a:r>
              <a:rPr lang="en-US" b="1" i="0" dirty="0">
                <a:solidFill>
                  <a:srgbClr val="0D0D0D"/>
                </a:solidFill>
                <a:effectLst/>
                <a:highlight>
                  <a:srgbClr val="FFFFFF"/>
                </a:highlight>
                <a:latin typeface="+mj-lt"/>
              </a:rPr>
              <a:t>Interactive Dashboard</a:t>
            </a:r>
          </a:p>
          <a:p>
            <a:pPr marL="285750" indent="-285750">
              <a:buFont typeface="Arial" panose="020B0604020202020204" pitchFamily="34" charset="0"/>
              <a:buChar char="•"/>
            </a:pPr>
            <a:r>
              <a:rPr lang="en-US" b="1" dirty="0">
                <a:solidFill>
                  <a:srgbClr val="0D0D0D"/>
                </a:solidFill>
                <a:highlight>
                  <a:srgbClr val="FFFFFF"/>
                </a:highlight>
                <a:latin typeface="+mj-lt"/>
              </a:rPr>
              <a:t>API Development</a:t>
            </a:r>
          </a:p>
        </p:txBody>
      </p:sp>
      <p:cxnSp>
        <p:nvCxnSpPr>
          <p:cNvPr id="26" name="Elbow Connector 25">
            <a:extLst>
              <a:ext uri="{FF2B5EF4-FFF2-40B4-BE49-F238E27FC236}">
                <a16:creationId xmlns:a16="http://schemas.microsoft.com/office/drawing/2014/main" id="{93DE290D-3A66-5BA5-25EA-70A7ACEBAA9D}"/>
              </a:ext>
            </a:extLst>
          </p:cNvPr>
          <p:cNvCxnSpPr>
            <a:cxnSpLocks/>
            <a:stCxn id="5" idx="3"/>
            <a:endCxn id="6" idx="1"/>
          </p:cNvCxnSpPr>
          <p:nvPr/>
        </p:nvCxnSpPr>
        <p:spPr>
          <a:xfrm flipH="1">
            <a:off x="1087772" y="2891135"/>
            <a:ext cx="13311845" cy="3956997"/>
          </a:xfrm>
          <a:prstGeom prst="bentConnector5">
            <a:avLst>
              <a:gd name="adj1" fmla="val -18109"/>
              <a:gd name="adj2" fmla="val 57878"/>
              <a:gd name="adj3" fmla="val 104995"/>
            </a:avLst>
          </a:prstGeom>
          <a:ln w="76200">
            <a:solidFill>
              <a:schemeClr val="tx2"/>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22062BDE-FE47-1C10-9D5B-8E960E4A5A3F}"/>
              </a:ext>
            </a:extLst>
          </p:cNvPr>
          <p:cNvCxnSpPr>
            <a:cxnSpLocks/>
            <a:stCxn id="6" idx="3"/>
            <a:endCxn id="7" idx="1"/>
          </p:cNvCxnSpPr>
          <p:nvPr/>
        </p:nvCxnSpPr>
        <p:spPr>
          <a:xfrm>
            <a:off x="4218901" y="6848132"/>
            <a:ext cx="1019233" cy="0"/>
          </a:xfrm>
          <a:prstGeom prst="straightConnector1">
            <a:avLst/>
          </a:prstGeom>
          <a:ln w="76200">
            <a:solidFill>
              <a:schemeClr val="tx2"/>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8A66957D-02CC-8FF1-800B-625065781A19}"/>
              </a:ext>
            </a:extLst>
          </p:cNvPr>
          <p:cNvCxnSpPr>
            <a:cxnSpLocks/>
            <a:stCxn id="7" idx="3"/>
            <a:endCxn id="8" idx="1"/>
          </p:cNvCxnSpPr>
          <p:nvPr/>
        </p:nvCxnSpPr>
        <p:spPr>
          <a:xfrm>
            <a:off x="9442543" y="6848132"/>
            <a:ext cx="1044448" cy="0"/>
          </a:xfrm>
          <a:prstGeom prst="straightConnector1">
            <a:avLst/>
          </a:prstGeom>
          <a:ln w="76200">
            <a:solidFill>
              <a:schemeClr val="tx2"/>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08B6EE03-6F28-B85B-3B5D-0A3E1D6785E3}"/>
              </a:ext>
            </a:extLst>
          </p:cNvPr>
          <p:cNvCxnSpPr>
            <a:cxnSpLocks/>
            <a:stCxn id="8" idx="3"/>
            <a:endCxn id="9" idx="1"/>
          </p:cNvCxnSpPr>
          <p:nvPr/>
        </p:nvCxnSpPr>
        <p:spPr>
          <a:xfrm flipV="1">
            <a:off x="14023363" y="6824057"/>
            <a:ext cx="752508" cy="24075"/>
          </a:xfrm>
          <a:prstGeom prst="straightConnector1">
            <a:avLst/>
          </a:prstGeom>
          <a:ln w="76200">
            <a:solidFill>
              <a:schemeClr val="tx2"/>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3" name="Elbow Connector 52">
            <a:extLst>
              <a:ext uri="{FF2B5EF4-FFF2-40B4-BE49-F238E27FC236}">
                <a16:creationId xmlns:a16="http://schemas.microsoft.com/office/drawing/2014/main" id="{D5F29693-7919-E8AA-A335-06C9DE2CD967}"/>
              </a:ext>
            </a:extLst>
          </p:cNvPr>
          <p:cNvCxnSpPr>
            <a:cxnSpLocks/>
            <a:stCxn id="20" idx="2"/>
            <a:endCxn id="18" idx="2"/>
          </p:cNvCxnSpPr>
          <p:nvPr/>
        </p:nvCxnSpPr>
        <p:spPr>
          <a:xfrm rot="5400000" flipH="1">
            <a:off x="7162008" y="3888996"/>
            <a:ext cx="356663" cy="9829674"/>
          </a:xfrm>
          <a:prstGeom prst="bentConnector3">
            <a:avLst>
              <a:gd name="adj1" fmla="val -215590"/>
            </a:avLst>
          </a:prstGeom>
          <a:ln w="76200">
            <a:solidFill>
              <a:schemeClr val="tx2"/>
            </a:solidFill>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026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
            <a:extLst>
              <a:ext uri="{FF2B5EF4-FFF2-40B4-BE49-F238E27FC236}">
                <a16:creationId xmlns:a16="http://schemas.microsoft.com/office/drawing/2014/main" id="{ABE097BF-63CE-DEF3-C478-12ED1ACD4A5B}"/>
              </a:ext>
            </a:extLst>
          </p:cNvPr>
          <p:cNvSpPr txBox="1"/>
          <p:nvPr/>
        </p:nvSpPr>
        <p:spPr>
          <a:xfrm>
            <a:off x="540324" y="545782"/>
            <a:ext cx="10271307" cy="661035"/>
          </a:xfrm>
          <a:prstGeom prst="rect">
            <a:avLst/>
          </a:prstGeom>
        </p:spPr>
        <p:txBody>
          <a:bodyPr wrap="square" lIns="0" tIns="0" rIns="0" bIns="0" rtlCol="0" anchor="t">
            <a:spAutoFit/>
          </a:bodyPr>
          <a:lstStyle/>
          <a:p>
            <a:pPr>
              <a:lnSpc>
                <a:spcPts val="5220"/>
              </a:lnSpc>
            </a:pPr>
            <a:r>
              <a:rPr lang="en-US" sz="4500" b="1" dirty="0">
                <a:solidFill>
                  <a:schemeClr val="tx2">
                    <a:lumMod val="75000"/>
                  </a:schemeClr>
                </a:solidFill>
                <a:latin typeface="+mj-lt"/>
              </a:rPr>
              <a:t>Schedule</a:t>
            </a:r>
          </a:p>
        </p:txBody>
      </p:sp>
      <p:sp>
        <p:nvSpPr>
          <p:cNvPr id="3" name="TextBox 4">
            <a:extLst>
              <a:ext uri="{FF2B5EF4-FFF2-40B4-BE49-F238E27FC236}">
                <a16:creationId xmlns:a16="http://schemas.microsoft.com/office/drawing/2014/main" id="{9946F104-824E-8117-76B3-E85DBE31DEC9}"/>
              </a:ext>
            </a:extLst>
          </p:cNvPr>
          <p:cNvSpPr txBox="1"/>
          <p:nvPr/>
        </p:nvSpPr>
        <p:spPr>
          <a:xfrm>
            <a:off x="547251" y="3314700"/>
            <a:ext cx="10271307" cy="661035"/>
          </a:xfrm>
          <a:prstGeom prst="rect">
            <a:avLst/>
          </a:prstGeom>
        </p:spPr>
        <p:txBody>
          <a:bodyPr wrap="square" lIns="0" tIns="0" rIns="0" bIns="0" rtlCol="0" anchor="t">
            <a:spAutoFit/>
          </a:bodyPr>
          <a:lstStyle/>
          <a:p>
            <a:pPr>
              <a:lnSpc>
                <a:spcPts val="5220"/>
              </a:lnSpc>
            </a:pPr>
            <a:r>
              <a:rPr lang="en-US" sz="4500" b="1" dirty="0">
                <a:solidFill>
                  <a:schemeClr val="tx2">
                    <a:lumMod val="75000"/>
                  </a:schemeClr>
                </a:solidFill>
                <a:latin typeface="+mj-lt"/>
              </a:rPr>
              <a:t>TBD</a:t>
            </a:r>
          </a:p>
        </p:txBody>
      </p:sp>
    </p:spTree>
    <p:extLst>
      <p:ext uri="{BB962C8B-B14F-4D97-AF65-F5344CB8AC3E}">
        <p14:creationId xmlns:p14="http://schemas.microsoft.com/office/powerpoint/2010/main" val="37479244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7150999-4AEB-910B-E4B4-B8F90BA3AC51}"/>
              </a:ext>
            </a:extLst>
          </p:cNvPr>
          <p:cNvPicPr>
            <a:picLocks noChangeAspect="1"/>
          </p:cNvPicPr>
          <p:nvPr/>
        </p:nvPicPr>
        <p:blipFill>
          <a:blip r:embed="rId3">
            <a:alphaModFix amt="40000"/>
          </a:blip>
          <a:stretch>
            <a:fillRect/>
          </a:stretch>
        </p:blipFill>
        <p:spPr>
          <a:xfrm>
            <a:off x="-1" y="309"/>
            <a:ext cx="18288001" cy="10285759"/>
          </a:xfrm>
          <a:prstGeom prst="rect">
            <a:avLst/>
          </a:prstGeom>
        </p:spPr>
      </p:pic>
      <p:pic>
        <p:nvPicPr>
          <p:cNvPr id="5" name="Picture 4" descr="A blue text on a black background&#10;&#10;Description automatically generated">
            <a:extLst>
              <a:ext uri="{FF2B5EF4-FFF2-40B4-BE49-F238E27FC236}">
                <a16:creationId xmlns:a16="http://schemas.microsoft.com/office/drawing/2014/main" id="{1FF874BF-6338-9137-87A7-7833E19933A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79110" y="3543300"/>
            <a:ext cx="13729778" cy="3465342"/>
          </a:xfrm>
          <a:prstGeom prst="rect">
            <a:avLst/>
          </a:prstGeom>
        </p:spPr>
      </p:pic>
      <p:sp>
        <p:nvSpPr>
          <p:cNvPr id="11" name="TextBox 10">
            <a:extLst>
              <a:ext uri="{FF2B5EF4-FFF2-40B4-BE49-F238E27FC236}">
                <a16:creationId xmlns:a16="http://schemas.microsoft.com/office/drawing/2014/main" id="{4A5E3D80-F70F-3248-6B14-550943A8E265}"/>
              </a:ext>
            </a:extLst>
          </p:cNvPr>
          <p:cNvSpPr txBox="1"/>
          <p:nvPr/>
        </p:nvSpPr>
        <p:spPr>
          <a:xfrm>
            <a:off x="4571999" y="8572500"/>
            <a:ext cx="9144000" cy="734688"/>
          </a:xfrm>
          <a:prstGeom prst="rect">
            <a:avLst/>
          </a:prstGeom>
          <a:noFill/>
        </p:spPr>
        <p:txBody>
          <a:bodyPr wrap="square">
            <a:spAutoFit/>
          </a:bodyPr>
          <a:lstStyle/>
          <a:p>
            <a:pPr algn="ctr">
              <a:lnSpc>
                <a:spcPts val="5220"/>
              </a:lnSpc>
            </a:pPr>
            <a:r>
              <a:rPr lang="en-US" sz="4200" b="1" dirty="0" err="1">
                <a:solidFill>
                  <a:schemeClr val="tx2">
                    <a:lumMod val="75000"/>
                  </a:schemeClr>
                </a:solidFill>
                <a:latin typeface="+mj-lt"/>
              </a:rPr>
              <a:t>rice.edu</a:t>
            </a:r>
            <a:endParaRPr lang="en-US" sz="4200" b="1" dirty="0">
              <a:solidFill>
                <a:schemeClr val="tx2">
                  <a:lumMod val="75000"/>
                </a:schemeClr>
              </a:solidFill>
              <a:latin typeface="+mj-lt"/>
            </a:endParaRPr>
          </a:p>
        </p:txBody>
      </p:sp>
    </p:spTree>
    <p:extLst>
      <p:ext uri="{BB962C8B-B14F-4D97-AF65-F5344CB8AC3E}">
        <p14:creationId xmlns:p14="http://schemas.microsoft.com/office/powerpoint/2010/main" val="9568564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331</TotalTime>
  <Words>343</Words>
  <Application>Microsoft Macintosh PowerPoint</Application>
  <PresentationFormat>Custom</PresentationFormat>
  <Paragraphs>58</Paragraphs>
  <Slides>9</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GSCS_Academic Affairs Committee Presentation_Fall 2023</dc:title>
  <dc:creator>Bret Newcomb</dc:creator>
  <cp:lastModifiedBy>Kussanov, Ilyas [Tengizchevroil]</cp:lastModifiedBy>
  <cp:revision>36</cp:revision>
  <dcterms:created xsi:type="dcterms:W3CDTF">2006-08-16T00:00:00Z</dcterms:created>
  <dcterms:modified xsi:type="dcterms:W3CDTF">2024-05-13T01:36:15Z</dcterms:modified>
  <dc:identifier>DAFtrUTUFKY</dc:identifier>
</cp:coreProperties>
</file>

<file path=docProps/thumbnail.jpeg>
</file>